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8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0408B-EC00-4F61-B448-68CA009F6B54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69D27-AF15-4345-ADAE-991F0CFBA7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88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41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31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71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26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42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25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749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203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186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2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151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44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961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903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82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0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51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67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32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81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91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69D27-AF15-4345-ADAE-991F0CFBA70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53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7700" y="268288"/>
            <a:ext cx="5668963" cy="39004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5450" cy="365125"/>
          </a:xfrm>
        </p:spPr>
        <p:txBody>
          <a:bodyPr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36A347-0DCD-4B19-B4F9-3ECB5CEC7FC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 eaLnBrk="1" hangingPunct="1">
              <a:defRPr sz="1100">
                <a:solidFill>
                  <a:srgbClr val="858585"/>
                </a:solidFill>
                <a:latin typeface="Century Gothic" pitchFamily="34" charset="0"/>
              </a:defRPr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1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C436A347-0DCD-4B19-B4F9-3ECB5CEC7FC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4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C436A347-0DCD-4B19-B4F9-3ECB5CEC7FC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17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36A347-0DCD-4B19-B4F9-3ECB5CEC7FC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5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36A347-0DCD-4B19-B4F9-3ECB5CEC7FC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50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36A347-0DCD-4B19-B4F9-3ECB5CEC7FC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84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C436A347-0DCD-4B19-B4F9-3ECB5CEC7FC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42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36A347-0DCD-4B19-B4F9-3ECB5CEC7FC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68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C436A347-0DCD-4B19-B4F9-3ECB5CEC7FC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543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36A347-0DCD-4B19-B4F9-3ECB5CEC7FC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5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36A347-0DCD-4B19-B4F9-3ECB5CEC7FC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2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C436A347-0DCD-4B19-B4F9-3ECB5CEC7FC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1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C436A347-0DCD-4B19-B4F9-3ECB5CEC7FC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 eaLnBrk="1" hangingPunct="1">
              <a:defRPr sz="1100">
                <a:solidFill>
                  <a:srgbClr val="858585"/>
                </a:solidFill>
                <a:latin typeface="Century Gothic" pitchFamily="34" charset="0"/>
              </a:defRPr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0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C436A347-0DCD-4B19-B4F9-3ECB5CEC7FC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5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fld id="{C436A347-0DCD-4B19-B4F9-3ECB5CEC7FC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3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9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36A347-0DCD-4B19-B4F9-3ECB5CEC7FC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37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36A347-0DCD-4B19-B4F9-3ECB5CEC7FC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5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436A347-0DCD-4B19-B4F9-3ECB5CEC7FC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0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09800"/>
            <a:ext cx="650875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fld id="{C436A347-0DCD-4B19-B4F9-3ECB5CEC7FC5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1BE80DFD-7C3C-4568-900C-BFFA448F8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0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Acid/Base Chemistry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Chemistry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762000"/>
          </a:xfrm>
        </p:spPr>
        <p:txBody>
          <a:bodyPr/>
          <a:lstStyle/>
          <a:p>
            <a:r>
              <a:rPr lang="en-US" dirty="0"/>
              <a:t>The pH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25908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acid/base concentrations tend to be very small in normal solutions (between 0M and 1M)</a:t>
            </a:r>
          </a:p>
          <a:p>
            <a:r>
              <a:rPr lang="en-US" dirty="0"/>
              <a:t>instead of expressing concentrations in scientific notation, we use the pH scale:</a:t>
            </a:r>
          </a:p>
          <a:p>
            <a:r>
              <a:rPr lang="en-US" dirty="0"/>
              <a:t>Ex	What is the pH of a solution with concentration: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202614"/>
            <a:ext cx="8534400" cy="53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610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762000"/>
          </a:xfrm>
        </p:spPr>
        <p:txBody>
          <a:bodyPr/>
          <a:lstStyle/>
          <a:p>
            <a:r>
              <a:rPr lang="en-US" dirty="0"/>
              <a:t>The pH scale</a:t>
            </a:r>
          </a:p>
        </p:txBody>
      </p:sp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600200"/>
            <a:ext cx="8776366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4488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762000"/>
          </a:xfrm>
        </p:spPr>
        <p:txBody>
          <a:bodyPr/>
          <a:lstStyle/>
          <a:p>
            <a:r>
              <a:rPr lang="en-US" dirty="0"/>
              <a:t>The pH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25908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Usually pH is between 0 and 14</a:t>
            </a:r>
          </a:p>
          <a:p>
            <a:pPr lvl="1"/>
            <a:r>
              <a:rPr lang="en-US" dirty="0"/>
              <a:t>very strong acids can have pH below 0</a:t>
            </a:r>
          </a:p>
          <a:p>
            <a:pPr lvl="1"/>
            <a:r>
              <a:rPr lang="en-US" dirty="0"/>
              <a:t>very strong bases can have pH above 14</a:t>
            </a:r>
          </a:p>
          <a:p>
            <a:r>
              <a:rPr lang="en-US" dirty="0"/>
              <a:t>Ex	16M </a:t>
            </a:r>
            <a:r>
              <a:rPr lang="en-US" dirty="0" err="1"/>
              <a:t>HCl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may also solve [H</a:t>
            </a:r>
            <a:r>
              <a:rPr lang="en-US" baseline="30000" dirty="0"/>
              <a:t>+</a:t>
            </a:r>
            <a:r>
              <a:rPr lang="en-US" dirty="0"/>
              <a:t>] using the definition of a log:</a:t>
            </a:r>
          </a:p>
          <a:p>
            <a:r>
              <a:rPr lang="en-US" dirty="0"/>
              <a:t>Ex	pH = 2.1 ; what is the [H</a:t>
            </a:r>
            <a:r>
              <a:rPr lang="en-US" baseline="30000" dirty="0"/>
              <a:t>+</a:t>
            </a:r>
            <a:r>
              <a:rPr lang="en-US" dirty="0"/>
              <a:t>]?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1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762000"/>
          </a:xfrm>
        </p:spPr>
        <p:txBody>
          <a:bodyPr/>
          <a:lstStyle/>
          <a:p>
            <a:r>
              <a:rPr lang="en-US" dirty="0"/>
              <a:t>The pH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25908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To solve either [OH</a:t>
            </a:r>
            <a:r>
              <a:rPr lang="en-US" baseline="30000" dirty="0"/>
              <a:t>-</a:t>
            </a:r>
            <a:r>
              <a:rPr lang="en-US" dirty="0"/>
              <a:t>] or [H</a:t>
            </a:r>
            <a:r>
              <a:rPr lang="en-US" baseline="30000" dirty="0"/>
              <a:t>+</a:t>
            </a:r>
            <a:r>
              <a:rPr lang="en-US" dirty="0"/>
              <a:t>], use the K</a:t>
            </a:r>
            <a:r>
              <a:rPr lang="en-US" baseline="-25000" dirty="0"/>
              <a:t>w</a:t>
            </a:r>
            <a:r>
              <a:rPr lang="en-US" dirty="0"/>
              <a:t> equation:</a:t>
            </a:r>
          </a:p>
          <a:p>
            <a:endParaRPr lang="en-US" dirty="0"/>
          </a:p>
          <a:p>
            <a:r>
              <a:rPr lang="en-US" dirty="0"/>
              <a:t>a) [OH</a:t>
            </a:r>
            <a:r>
              <a:rPr lang="en-US" baseline="30000" dirty="0"/>
              <a:t>-</a:t>
            </a:r>
            <a:r>
              <a:rPr lang="en-US" dirty="0"/>
              <a:t>] = .066 ; solve [H</a:t>
            </a:r>
            <a:r>
              <a:rPr lang="en-US" baseline="30000" dirty="0"/>
              <a:t>+</a:t>
            </a:r>
            <a:r>
              <a:rPr lang="en-US" dirty="0"/>
              <a:t>].				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b) Find [OH</a:t>
            </a:r>
            <a:r>
              <a:rPr lang="en-US" baseline="30000" dirty="0"/>
              <a:t>-</a:t>
            </a:r>
            <a:r>
              <a:rPr lang="en-US" dirty="0"/>
              <a:t>] and [H</a:t>
            </a:r>
            <a:r>
              <a:rPr lang="en-US" baseline="30000" dirty="0"/>
              <a:t>+</a:t>
            </a:r>
            <a:r>
              <a:rPr lang="en-US" dirty="0"/>
              <a:t>] for 12M </a:t>
            </a:r>
            <a:r>
              <a:rPr lang="en-US" dirty="0" err="1"/>
              <a:t>NaOH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600200"/>
            <a:ext cx="35242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424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762000"/>
          </a:xfrm>
        </p:spPr>
        <p:txBody>
          <a:bodyPr/>
          <a:lstStyle/>
          <a:p>
            <a:r>
              <a:rPr lang="en-US" dirty="0"/>
              <a:t>Naming Acids and 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610600" cy="25908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we can generally say acids have </a:t>
            </a:r>
            <a:r>
              <a:rPr lang="en-US" b="1" u="sng" dirty="0"/>
              <a:t>hydrogen</a:t>
            </a:r>
            <a:r>
              <a:rPr lang="en-US" dirty="0"/>
              <a:t> as the leading element</a:t>
            </a:r>
          </a:p>
          <a:p>
            <a:pPr lvl="1"/>
            <a:r>
              <a:rPr lang="en-US" dirty="0"/>
              <a:t>for these, we can use the ionic form of hydrogen, H</a:t>
            </a:r>
            <a:r>
              <a:rPr lang="en-US" baseline="30000" dirty="0"/>
              <a:t>+</a:t>
            </a:r>
            <a:endParaRPr lang="en-US" dirty="0"/>
          </a:p>
          <a:p>
            <a:pPr lvl="1"/>
            <a:r>
              <a:rPr lang="en-US" dirty="0"/>
              <a:t>thus, we need as many hydrogens as necessary to balance the charge</a:t>
            </a:r>
          </a:p>
          <a:p>
            <a:r>
              <a:rPr lang="en-US" dirty="0"/>
              <a:t>there are two naming schemes, depending on your anion:</a:t>
            </a:r>
          </a:p>
          <a:p>
            <a:pPr lvl="1"/>
            <a:r>
              <a:rPr lang="en-US" dirty="0"/>
              <a:t>Elemental Anion:	“</a:t>
            </a:r>
            <a:r>
              <a:rPr lang="en-US" i="1" dirty="0"/>
              <a:t>hydro-</a:t>
            </a:r>
            <a:r>
              <a:rPr lang="en-US" i="1" u="sng" dirty="0"/>
              <a:t>		</a:t>
            </a:r>
            <a:r>
              <a:rPr lang="en-US" i="1" dirty="0"/>
              <a:t>-</a:t>
            </a:r>
            <a:r>
              <a:rPr lang="en-US" i="1" dirty="0" err="1"/>
              <a:t>ic</a:t>
            </a:r>
            <a:r>
              <a:rPr lang="en-US" i="1" dirty="0"/>
              <a:t> acid”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Polyatomic Anions:	”-ate”  =&gt;	“</a:t>
            </a:r>
            <a:r>
              <a:rPr lang="en-US" u="sng" dirty="0"/>
              <a:t>	</a:t>
            </a:r>
            <a:r>
              <a:rPr lang="en-US" dirty="0"/>
              <a:t>-</a:t>
            </a:r>
            <a:r>
              <a:rPr lang="en-US" dirty="0" err="1"/>
              <a:t>ic</a:t>
            </a:r>
            <a:r>
              <a:rPr lang="en-US" dirty="0"/>
              <a:t> acid”</a:t>
            </a:r>
            <a:br>
              <a:rPr lang="en-US" dirty="0"/>
            </a:br>
            <a:r>
              <a:rPr lang="en-US" dirty="0"/>
              <a:t>			</a:t>
            </a:r>
            <a:r>
              <a:rPr lang="en-US" dirty="0"/>
              <a:t> ”-</a:t>
            </a:r>
            <a:r>
              <a:rPr lang="en-US" dirty="0" err="1"/>
              <a:t>ite</a:t>
            </a:r>
            <a:r>
              <a:rPr lang="en-US" dirty="0"/>
              <a:t>”  =&gt;	“</a:t>
            </a:r>
            <a:r>
              <a:rPr lang="en-US" u="sng" dirty="0"/>
              <a:t>	</a:t>
            </a:r>
            <a:r>
              <a:rPr lang="en-US" dirty="0"/>
              <a:t>-</a:t>
            </a:r>
            <a:r>
              <a:rPr lang="en-US" dirty="0" err="1"/>
              <a:t>ous</a:t>
            </a:r>
            <a:r>
              <a:rPr lang="en-US" dirty="0"/>
              <a:t> acid”</a:t>
            </a:r>
            <a:endParaRPr lang="en-US" dirty="0"/>
          </a:p>
          <a:p>
            <a:r>
              <a:rPr lang="en-US" dirty="0"/>
              <a:t>Ex	Name the acids</a:t>
            </a:r>
          </a:p>
          <a:p>
            <a:r>
              <a:rPr lang="en-US" dirty="0"/>
              <a:t>a)   H</a:t>
            </a:r>
            <a:r>
              <a:rPr lang="en-US" baseline="-25000" dirty="0"/>
              <a:t>2</a:t>
            </a:r>
            <a:r>
              <a:rPr lang="en-US" dirty="0"/>
              <a:t>S		b)   H</a:t>
            </a:r>
            <a:r>
              <a:rPr lang="en-US" baseline="-25000" dirty="0"/>
              <a:t>3</a:t>
            </a:r>
            <a:r>
              <a:rPr lang="en-US" dirty="0"/>
              <a:t>PO</a:t>
            </a:r>
            <a:r>
              <a:rPr lang="en-US" baseline="-25000" dirty="0"/>
              <a:t>4		</a:t>
            </a:r>
            <a:r>
              <a:rPr lang="en-US" dirty="0"/>
              <a:t>c)   HNO</a:t>
            </a:r>
            <a:r>
              <a:rPr lang="en-US" baseline="-25000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80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762000"/>
          </a:xfrm>
        </p:spPr>
        <p:txBody>
          <a:bodyPr/>
          <a:lstStyle/>
          <a:p>
            <a:r>
              <a:rPr lang="en-US" dirty="0"/>
              <a:t>Naming Acids and 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25908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Most common bases contain the hydroxide ion, but the </a:t>
            </a:r>
            <a:r>
              <a:rPr lang="en-US" b="1" u="sng" dirty="0"/>
              <a:t>Arrhenius</a:t>
            </a:r>
            <a:r>
              <a:rPr lang="en-US" dirty="0"/>
              <a:t> definition allows many other bases in solution</a:t>
            </a:r>
          </a:p>
          <a:p>
            <a:r>
              <a:rPr lang="en-US" dirty="0"/>
              <a:t>Ex	Name the following bases.</a:t>
            </a:r>
          </a:p>
          <a:p>
            <a:r>
              <a:rPr lang="en-US" dirty="0"/>
              <a:t>a)   KOH		b)   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		</a:t>
            </a:r>
            <a:r>
              <a:rPr lang="en-US" dirty="0"/>
              <a:t>c)   NH</a:t>
            </a:r>
            <a:r>
              <a:rPr lang="en-US" baseline="-25000" dirty="0"/>
              <a:t>3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i="1" dirty="0"/>
              <a:t> </a:t>
            </a:r>
          </a:p>
          <a:p>
            <a:r>
              <a:rPr lang="en-US" i="1" dirty="0"/>
              <a:t>You should know the following common acids/bases:</a:t>
            </a:r>
          </a:p>
          <a:p>
            <a:pPr lvl="1"/>
            <a:r>
              <a:rPr lang="en-US" i="1" dirty="0" err="1"/>
              <a:t>HCl</a:t>
            </a:r>
            <a:r>
              <a:rPr lang="en-US" i="1" dirty="0"/>
              <a:t>, HNO</a:t>
            </a:r>
            <a:r>
              <a:rPr lang="en-US" i="1" baseline="-25000" dirty="0"/>
              <a:t>3</a:t>
            </a:r>
            <a:r>
              <a:rPr lang="en-US" i="1" dirty="0"/>
              <a:t>, H</a:t>
            </a:r>
            <a:r>
              <a:rPr lang="en-US" i="1" baseline="-25000" dirty="0"/>
              <a:t>2</a:t>
            </a:r>
            <a:r>
              <a:rPr lang="en-US" i="1" dirty="0"/>
              <a:t>SO</a:t>
            </a:r>
            <a:r>
              <a:rPr lang="en-US" i="1" baseline="-25000" dirty="0"/>
              <a:t>4</a:t>
            </a:r>
            <a:r>
              <a:rPr lang="en-US" i="1" dirty="0"/>
              <a:t>, HC</a:t>
            </a:r>
            <a:r>
              <a:rPr lang="en-US" i="1" baseline="-25000" dirty="0"/>
              <a:t>2</a:t>
            </a:r>
            <a:r>
              <a:rPr lang="en-US" i="1" dirty="0"/>
              <a:t>H</a:t>
            </a:r>
            <a:r>
              <a:rPr lang="en-US" i="1" baseline="-25000" dirty="0"/>
              <a:t>3</a:t>
            </a:r>
            <a:r>
              <a:rPr lang="en-US" i="1" dirty="0"/>
              <a:t>O</a:t>
            </a:r>
            <a:r>
              <a:rPr lang="en-US" i="1" baseline="-25000" dirty="0"/>
              <a:t>2</a:t>
            </a:r>
          </a:p>
          <a:p>
            <a:pPr lvl="1"/>
            <a:r>
              <a:rPr lang="en-US" i="1" dirty="0" err="1"/>
              <a:t>NaOH</a:t>
            </a:r>
            <a:r>
              <a:rPr lang="en-US" i="1" dirty="0"/>
              <a:t>, KOH, NH</a:t>
            </a:r>
            <a:r>
              <a:rPr lang="en-US" i="1" baseline="-25000" dirty="0"/>
              <a:t>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869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762000"/>
          </a:xfrm>
        </p:spPr>
        <p:txBody>
          <a:bodyPr/>
          <a:lstStyle/>
          <a:p>
            <a:r>
              <a:rPr lang="en-US" dirty="0"/>
              <a:t>Conjugates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25908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 when acids break apart, you are left with the conjugate part</a:t>
            </a:r>
          </a:p>
          <a:p>
            <a:r>
              <a:rPr lang="en-US" dirty="0"/>
              <a:t>usually, the conjugate of…</a:t>
            </a:r>
          </a:p>
          <a:p>
            <a:pPr lvl="1"/>
            <a:r>
              <a:rPr lang="en-US" dirty="0"/>
              <a:t>an acid simply loses a H</a:t>
            </a:r>
            <a:r>
              <a:rPr lang="en-US" baseline="30000" dirty="0"/>
              <a:t>+ </a:t>
            </a:r>
            <a:r>
              <a:rPr lang="en-US" dirty="0"/>
              <a:t>(this is the conjugate base)</a:t>
            </a:r>
          </a:p>
          <a:p>
            <a:pPr lvl="1"/>
            <a:r>
              <a:rPr lang="en-US" dirty="0"/>
              <a:t>a base simply loses the OH</a:t>
            </a:r>
            <a:r>
              <a:rPr lang="en-US" baseline="30000" dirty="0"/>
              <a:t>- </a:t>
            </a:r>
            <a:r>
              <a:rPr lang="en-US" dirty="0"/>
              <a:t>(this is the conjugate acid)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2895600"/>
            <a:ext cx="787537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449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762000"/>
          </a:xfrm>
        </p:spPr>
        <p:txBody>
          <a:bodyPr/>
          <a:lstStyle/>
          <a:p>
            <a:r>
              <a:rPr lang="en-US" dirty="0"/>
              <a:t>Polyprotic acids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25908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acids with more than one proton</a:t>
            </a:r>
          </a:p>
          <a:p>
            <a:r>
              <a:rPr lang="en-US" dirty="0"/>
              <a:t>these may have multiple stable conjugate bases</a:t>
            </a:r>
          </a:p>
          <a:p>
            <a:r>
              <a:rPr lang="en-US" dirty="0"/>
              <a:t>Ex	Write the conjugate bases and name them.</a:t>
            </a:r>
          </a:p>
          <a:p>
            <a:r>
              <a:rPr lang="it-IT" dirty="0"/>
              <a:t>a)	HClO					</a:t>
            </a:r>
          </a:p>
          <a:p>
            <a:endParaRPr lang="it-IT" dirty="0"/>
          </a:p>
          <a:p>
            <a:r>
              <a:rPr lang="it-IT" dirty="0"/>
              <a:t>b)	H</a:t>
            </a:r>
            <a:r>
              <a:rPr lang="it-IT" baseline="-25000" dirty="0"/>
              <a:t>2</a:t>
            </a:r>
            <a:r>
              <a:rPr lang="it-IT" dirty="0"/>
              <a:t>SO</a:t>
            </a:r>
            <a:r>
              <a:rPr lang="it-IT" baseline="-25000" dirty="0"/>
              <a:t>4	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it-IT" dirty="0"/>
              <a:t>c)	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PO</a:t>
            </a:r>
            <a:r>
              <a:rPr lang="en-US" baseline="-25000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56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086600" cy="762000"/>
          </a:xfrm>
        </p:spPr>
        <p:txBody>
          <a:bodyPr/>
          <a:lstStyle/>
          <a:p>
            <a:r>
              <a:rPr lang="en-US" sz="2800" dirty="0"/>
              <a:t>Neutralization and Net Ionic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25908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reaction between an acid and base to form </a:t>
            </a:r>
            <a:r>
              <a:rPr lang="en-US" b="1" u="sng" dirty="0"/>
              <a:t>Salt</a:t>
            </a:r>
            <a:r>
              <a:rPr lang="en-US" dirty="0"/>
              <a:t>  &amp;  </a:t>
            </a:r>
            <a:r>
              <a:rPr lang="en-US" b="1" u="sng" dirty="0"/>
              <a:t>water</a:t>
            </a:r>
          </a:p>
          <a:p>
            <a:r>
              <a:rPr lang="en-US" dirty="0"/>
              <a:t>this brings your pH closer to 7 (neutral)</a:t>
            </a:r>
          </a:p>
          <a:p>
            <a:r>
              <a:rPr lang="en-US" dirty="0"/>
              <a:t>- it is best to write the </a:t>
            </a:r>
            <a:r>
              <a:rPr lang="en-US" b="1" u="sng" dirty="0"/>
              <a:t>net ionic equation</a:t>
            </a:r>
            <a:r>
              <a:rPr lang="en-US" dirty="0"/>
              <a:t> to simplify what happens in neutralization</a:t>
            </a:r>
          </a:p>
          <a:p>
            <a:r>
              <a:rPr lang="en-US" dirty="0"/>
              <a:t>-  we remove all  </a:t>
            </a:r>
            <a:r>
              <a:rPr lang="en-US" b="1" u="sng" dirty="0"/>
              <a:t>spectator ions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ions present in reaction, but that do not react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96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762000"/>
          </a:xfrm>
        </p:spPr>
        <p:txBody>
          <a:bodyPr/>
          <a:lstStyle/>
          <a:p>
            <a:r>
              <a:rPr lang="en-US" dirty="0"/>
              <a:t>Net Ionic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25908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Show the net ionic equation for each acid/base reaction.</a:t>
            </a:r>
          </a:p>
          <a:p>
            <a:r>
              <a:rPr lang="en-US" dirty="0"/>
              <a:t>a)  hydrochloric acid and sodium hydroxide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b)  acetic acid and calcium hydroxide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4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762000"/>
          </a:xfrm>
        </p:spPr>
        <p:txBody>
          <a:bodyPr/>
          <a:lstStyle/>
          <a:p>
            <a:r>
              <a:rPr lang="en-US" b="1" dirty="0"/>
              <a:t>Acids vs Bases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18903"/>
              </p:ext>
            </p:extLst>
          </p:nvPr>
        </p:nvGraphicFramePr>
        <p:xfrm>
          <a:off x="22123" y="1828800"/>
          <a:ext cx="8915400" cy="21362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1129232339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851163486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609238233"/>
                    </a:ext>
                  </a:extLst>
                </a:gridCol>
              </a:tblGrid>
              <a:tr h="3128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Definition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Acid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Base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5513219"/>
                  </a:ext>
                </a:extLst>
              </a:tr>
              <a:tr h="606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 </a:t>
                      </a:r>
                      <a:r>
                        <a:rPr lang="en-US" sz="2000" dirty="0" err="1">
                          <a:effectLst/>
                        </a:rPr>
                        <a:t>Arhennius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</a:t>
                      </a:r>
                      <a:r>
                        <a:rPr lang="en-US" sz="2000" baseline="30000" dirty="0">
                          <a:effectLst/>
                        </a:rPr>
                        <a:t>+</a:t>
                      </a:r>
                      <a:r>
                        <a:rPr lang="en-US" sz="2000" dirty="0">
                          <a:effectLst/>
                        </a:rPr>
                        <a:t> excess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OH</a:t>
                      </a:r>
                      <a:r>
                        <a:rPr lang="en-US" sz="2000" baseline="30000">
                          <a:effectLst/>
                        </a:rPr>
                        <a:t>-‑ </a:t>
                      </a:r>
                      <a:r>
                        <a:rPr lang="en-US" sz="2000">
                          <a:effectLst/>
                        </a:rPr>
                        <a:t>excess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4834933"/>
                  </a:ext>
                </a:extLst>
              </a:tr>
              <a:tr h="606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err="1">
                          <a:effectLst/>
                        </a:rPr>
                        <a:t>Bronsted</a:t>
                      </a:r>
                      <a:r>
                        <a:rPr lang="en-US" sz="2000" dirty="0">
                          <a:effectLst/>
                        </a:rPr>
                        <a:t>-Lowry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proton donor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proton acceptor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471788"/>
                  </a:ext>
                </a:extLst>
              </a:tr>
              <a:tr h="606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Lewis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electron pair acceptor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electron pair donor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30731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4191000"/>
            <a:ext cx="3528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	BF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NH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reaction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762000"/>
          </a:xfrm>
        </p:spPr>
        <p:txBody>
          <a:bodyPr/>
          <a:lstStyle/>
          <a:p>
            <a:r>
              <a:rPr lang="en-US" dirty="0"/>
              <a:t>Net Ionic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25908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Show the net ionic equation for each reaction.</a:t>
            </a:r>
          </a:p>
          <a:p>
            <a:r>
              <a:rPr lang="en-US" dirty="0"/>
              <a:t>a)  magnesium in hydrochloric acid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b)  sodium carbonate and sulfuric acid</a:t>
            </a:r>
          </a:p>
        </p:txBody>
      </p:sp>
    </p:spTree>
    <p:extLst>
      <p:ext uri="{BB962C8B-B14F-4D97-AF65-F5344CB8AC3E}">
        <p14:creationId xmlns:p14="http://schemas.microsoft.com/office/powerpoint/2010/main" val="3400384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762000"/>
          </a:xfrm>
        </p:spPr>
        <p:txBody>
          <a:bodyPr/>
          <a:lstStyle/>
          <a:p>
            <a:r>
              <a:rPr lang="en-US" dirty="0"/>
              <a:t>Titrations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25908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method of gradually changing pH of a solution in order to find the concentration of an unknown</a:t>
            </a:r>
          </a:p>
          <a:p>
            <a:pPr lvl="1"/>
            <a:r>
              <a:rPr lang="en-US" dirty="0"/>
              <a:t>often we look for when the acid and base amount balance each other out</a:t>
            </a:r>
          </a:p>
          <a:p>
            <a:pPr lvl="1"/>
            <a:r>
              <a:rPr lang="en-US" dirty="0"/>
              <a:t>this is called the </a:t>
            </a:r>
            <a:r>
              <a:rPr lang="en-US" b="1" u="sng" dirty="0"/>
              <a:t>equivalence point</a:t>
            </a:r>
            <a:endParaRPr lang="en-US" b="1" dirty="0"/>
          </a:p>
          <a:p>
            <a:r>
              <a:rPr lang="en-US" dirty="0"/>
              <a:t>titrations require a VERY accurately measured </a:t>
            </a:r>
            <a:r>
              <a:rPr lang="en-US" b="1" u="sng" dirty="0"/>
              <a:t>standard solution</a:t>
            </a:r>
            <a:endParaRPr lang="en-US" dirty="0"/>
          </a:p>
          <a:p>
            <a:pPr lvl="1"/>
            <a:r>
              <a:rPr lang="en-US" dirty="0"/>
              <a:t>that is, an accurate and precise balance (weighing) and liquid dilution</a:t>
            </a:r>
          </a:p>
          <a:p>
            <a:pPr lvl="1"/>
            <a:r>
              <a:rPr lang="en-US" dirty="0"/>
              <a:t>the most accurate glassware to use is a </a:t>
            </a:r>
            <a:r>
              <a:rPr lang="en-US" dirty="0" err="1"/>
              <a:t>buret</a:t>
            </a:r>
            <a:endParaRPr lang="en-US" dirty="0"/>
          </a:p>
          <a:p>
            <a:r>
              <a:rPr lang="en-US" dirty="0"/>
              <a:t>most often we use a color </a:t>
            </a:r>
            <a:r>
              <a:rPr lang="en-US" b="1" u="sng" dirty="0"/>
              <a:t>indicator</a:t>
            </a:r>
            <a:r>
              <a:rPr lang="en-US" u="sng" dirty="0"/>
              <a:t> </a:t>
            </a:r>
            <a:r>
              <a:rPr lang="en-US" dirty="0"/>
              <a:t>to show the </a:t>
            </a:r>
            <a:r>
              <a:rPr lang="en-US" b="1" u="sng" dirty="0"/>
              <a:t>endpoint of titration</a:t>
            </a:r>
            <a:endParaRPr lang="en-US" b="1" dirty="0"/>
          </a:p>
          <a:p>
            <a:pPr lvl="1"/>
            <a:r>
              <a:rPr lang="en-US" dirty="0"/>
              <a:t>the most common is </a:t>
            </a:r>
            <a:r>
              <a:rPr lang="en-US" b="1" u="sng" dirty="0"/>
              <a:t>phenolphthalein</a:t>
            </a:r>
            <a:endParaRPr lang="en-US" b="1" dirty="0"/>
          </a:p>
          <a:p>
            <a:r>
              <a:rPr lang="en-US" dirty="0"/>
              <a:t>titration requires matching number of moles of acid to number of moles of base</a:t>
            </a:r>
          </a:p>
        </p:txBody>
      </p:sp>
    </p:spTree>
    <p:extLst>
      <p:ext uri="{BB962C8B-B14F-4D97-AF65-F5344CB8AC3E}">
        <p14:creationId xmlns:p14="http://schemas.microsoft.com/office/powerpoint/2010/main" val="2204066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762000"/>
          </a:xfrm>
        </p:spPr>
        <p:txBody>
          <a:bodyPr/>
          <a:lstStyle/>
          <a:p>
            <a:r>
              <a:rPr lang="en-US" dirty="0"/>
              <a:t>Titration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25908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titration requires matching number of moles of acid to number of moles of base</a:t>
            </a:r>
          </a:p>
          <a:p>
            <a:r>
              <a:rPr lang="en-US" dirty="0"/>
              <a:t>we use the titration formula:		</a:t>
            </a:r>
            <a:r>
              <a:rPr lang="en-US" sz="3600" dirty="0"/>
              <a:t>M</a:t>
            </a:r>
            <a:r>
              <a:rPr lang="en-US" sz="3600" baseline="-25000" dirty="0"/>
              <a:t>A</a:t>
            </a:r>
            <a:r>
              <a:rPr lang="en-US" sz="3600" dirty="0"/>
              <a:t>V</a:t>
            </a:r>
            <a:r>
              <a:rPr lang="en-US" sz="3600" baseline="-25000" dirty="0"/>
              <a:t>A</a:t>
            </a:r>
            <a:r>
              <a:rPr lang="en-US" sz="3600" dirty="0"/>
              <a:t> = </a:t>
            </a:r>
            <a:r>
              <a:rPr lang="en-US" sz="3600" dirty="0" err="1"/>
              <a:t>M</a:t>
            </a:r>
            <a:r>
              <a:rPr lang="en-US" sz="3600" baseline="-25000" dirty="0" err="1"/>
              <a:t>B</a:t>
            </a:r>
            <a:r>
              <a:rPr lang="en-US" sz="3600" dirty="0" err="1"/>
              <a:t>V</a:t>
            </a:r>
            <a:r>
              <a:rPr lang="en-US" sz="3600" baseline="-25000" dirty="0" err="1"/>
              <a:t>b</a:t>
            </a:r>
            <a:r>
              <a:rPr lang="en-US" sz="3600" dirty="0"/>
              <a:t> </a:t>
            </a:r>
          </a:p>
          <a:p>
            <a:r>
              <a:rPr lang="en-US" dirty="0"/>
              <a:t>Ex	We find that 21.5mL of a 0.100M </a:t>
            </a:r>
            <a:r>
              <a:rPr lang="en-US" dirty="0" err="1"/>
              <a:t>HCl</a:t>
            </a:r>
            <a:r>
              <a:rPr lang="en-US" dirty="0"/>
              <a:t> standard solution 	titrated 50mL of NH</a:t>
            </a:r>
            <a:r>
              <a:rPr lang="en-US" baseline="-25000" dirty="0"/>
              <a:t>4</a:t>
            </a:r>
            <a:r>
              <a:rPr lang="en-US" dirty="0"/>
              <a:t>OH.  Find the concentration of 	ammonium hydroxide.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02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762000"/>
          </a:xfrm>
        </p:spPr>
        <p:txBody>
          <a:bodyPr/>
          <a:lstStyle/>
          <a:p>
            <a:r>
              <a:rPr lang="en-US" dirty="0"/>
              <a:t>Titration</a:t>
            </a:r>
          </a:p>
        </p:txBody>
      </p:sp>
      <p:pic>
        <p:nvPicPr>
          <p:cNvPr id="15364" name="Picture 4" descr="https://4.bp.blogspot.com/-RzkjUYDaZ8Q/Vo6GrjgKKNI/AAAAAAAABVE/yYA0rZH1geo/s1600/setup%2Bfor%2Btitr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7800"/>
            <a:ext cx="84963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207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391400" cy="762000"/>
          </a:xfrm>
        </p:spPr>
        <p:txBody>
          <a:bodyPr/>
          <a:lstStyle/>
          <a:p>
            <a:r>
              <a:rPr lang="en-US" dirty="0"/>
              <a:t>Types of Reactions for Acids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673512"/>
              </p:ext>
            </p:extLst>
          </p:nvPr>
        </p:nvGraphicFramePr>
        <p:xfrm>
          <a:off x="1" y="990600"/>
          <a:ext cx="9134168" cy="351567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419599">
                  <a:extLst>
                    <a:ext uri="{9D8B030D-6E8A-4147-A177-3AD203B41FA5}">
                      <a16:colId xmlns:a16="http://schemas.microsoft.com/office/drawing/2014/main" val="592571066"/>
                    </a:ext>
                  </a:extLst>
                </a:gridCol>
                <a:gridCol w="4714569">
                  <a:extLst>
                    <a:ext uri="{9D8B030D-6E8A-4147-A177-3AD203B41FA5}">
                      <a16:colId xmlns:a16="http://schemas.microsoft.com/office/drawing/2014/main" val="3030973764"/>
                    </a:ext>
                  </a:extLst>
                </a:gridCol>
              </a:tblGrid>
              <a:tr h="294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General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Example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811" marR="63811" marT="0" marB="0"/>
                </a:tc>
                <a:extLst>
                  <a:ext uri="{0D108BD9-81ED-4DB2-BD59-A6C34878D82A}">
                    <a16:rowId xmlns:a16="http://schemas.microsoft.com/office/drawing/2014/main" val="2809100371"/>
                  </a:ext>
                </a:extLst>
              </a:tr>
              <a:tr h="8027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Metal + acid → H</a:t>
                      </a:r>
                      <a:r>
                        <a:rPr lang="en-US" sz="2000" baseline="-25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 + salt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811" marR="63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811" marR="63811" marT="0" marB="0" anchor="ctr"/>
                </a:tc>
                <a:extLst>
                  <a:ext uri="{0D108BD9-81ED-4DB2-BD59-A6C34878D82A}">
                    <a16:rowId xmlns:a16="http://schemas.microsoft.com/office/drawing/2014/main" val="2758878633"/>
                  </a:ext>
                </a:extLst>
              </a:tr>
              <a:tr h="8027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Acid + base → salt + water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811" marR="63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811" marR="63811" marT="0" marB="0" anchor="ctr"/>
                </a:tc>
                <a:extLst>
                  <a:ext uri="{0D108BD9-81ED-4DB2-BD59-A6C34878D82A}">
                    <a16:rowId xmlns:a16="http://schemas.microsoft.com/office/drawing/2014/main" val="950829345"/>
                  </a:ext>
                </a:extLst>
              </a:tr>
              <a:tr h="8027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Acid + metal oxide → salt + water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811" marR="63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811" marR="63811" marT="0" marB="0" anchor="ctr"/>
                </a:tc>
                <a:extLst>
                  <a:ext uri="{0D108BD9-81ED-4DB2-BD59-A6C34878D82A}">
                    <a16:rowId xmlns:a16="http://schemas.microsoft.com/office/drawing/2014/main" val="1574531504"/>
                  </a:ext>
                </a:extLst>
              </a:tr>
              <a:tr h="8027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Acid + carbonate → salt + water + CO</a:t>
                      </a:r>
                      <a:r>
                        <a:rPr lang="en-US" sz="1800" baseline="-250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811" marR="63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811" marR="63811" marT="0" marB="0" anchor="ctr"/>
                </a:tc>
                <a:extLst>
                  <a:ext uri="{0D108BD9-81ED-4DB2-BD59-A6C34878D82A}">
                    <a16:rowId xmlns:a16="http://schemas.microsoft.com/office/drawing/2014/main" val="1204285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597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762000"/>
          </a:xfrm>
        </p:spPr>
        <p:txBody>
          <a:bodyPr/>
          <a:lstStyle/>
          <a:p>
            <a:r>
              <a:rPr lang="en-US" dirty="0"/>
              <a:t>Amphoteric Hydroxides and Base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25908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Hydroxides can act as both acids and bases </a:t>
            </a:r>
          </a:p>
          <a:p>
            <a:pPr lvl="1"/>
            <a:r>
              <a:rPr lang="en-US" dirty="0"/>
              <a:t>referred to as </a:t>
            </a:r>
            <a:r>
              <a:rPr lang="en-US" b="1" u="sng" dirty="0"/>
              <a:t>amphoteric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Ex	Zinc Hydroxide reactions </a:t>
            </a:r>
            <a:br>
              <a:rPr lang="en-US" dirty="0"/>
            </a:br>
            <a:r>
              <a:rPr lang="en-US" dirty="0"/>
              <a:t>(name each reactant, product, and type of reaction)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895600"/>
            <a:ext cx="4886325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26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05600" cy="685800"/>
          </a:xfrm>
        </p:spPr>
        <p:txBody>
          <a:bodyPr/>
          <a:lstStyle/>
          <a:p>
            <a:r>
              <a:rPr lang="en-US" b="1" dirty="0"/>
              <a:t>Ionization in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2895601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b="1" dirty="0"/>
              <a:t>Electrolytes: ions dissociated in water</a:t>
            </a:r>
          </a:p>
          <a:p>
            <a:pPr lvl="1"/>
            <a:r>
              <a:rPr lang="en-US" dirty="0"/>
              <a:t>Classified as “strong” or weak”</a:t>
            </a:r>
            <a:endParaRPr lang="en-US" sz="2200" dirty="0"/>
          </a:p>
          <a:p>
            <a:pPr lvl="0"/>
            <a:r>
              <a:rPr lang="en-US" dirty="0"/>
              <a:t>If substance does NOT conduct electricity in water when dissolved in water, then </a:t>
            </a:r>
            <a:r>
              <a:rPr lang="en-US" b="1" u="sng" dirty="0"/>
              <a:t>nonelectrolytes</a:t>
            </a:r>
            <a:endParaRPr lang="en-US" sz="2400" b="1" dirty="0"/>
          </a:p>
          <a:p>
            <a:pPr lvl="0"/>
            <a:r>
              <a:rPr lang="en-US" dirty="0"/>
              <a:t>Typical electrolytes are: </a:t>
            </a:r>
            <a:r>
              <a:rPr lang="en-US" b="1" u="sng" dirty="0"/>
              <a:t>salts</a:t>
            </a:r>
            <a:r>
              <a:rPr lang="en-US" dirty="0"/>
              <a:t>,  </a:t>
            </a:r>
            <a:r>
              <a:rPr lang="en-US" b="1" u="sng" dirty="0"/>
              <a:t>acids</a:t>
            </a:r>
            <a:r>
              <a:rPr lang="en-US" dirty="0"/>
              <a:t>, &amp; </a:t>
            </a:r>
            <a:r>
              <a:rPr lang="en-US" b="1" u="sng" dirty="0"/>
              <a:t>bases</a:t>
            </a:r>
            <a:endParaRPr lang="en-US" sz="2400" b="1" dirty="0"/>
          </a:p>
          <a:p>
            <a:pPr lvl="0"/>
            <a:r>
              <a:rPr lang="en-US" dirty="0"/>
              <a:t>When dissolved, salts separate into </a:t>
            </a:r>
            <a:r>
              <a:rPr lang="en-US" u="sng" dirty="0"/>
              <a:t>	</a:t>
            </a:r>
            <a:r>
              <a:rPr lang="en-US" b="1" u="sng" dirty="0"/>
              <a:t>cations</a:t>
            </a:r>
            <a:r>
              <a:rPr lang="en-US" dirty="0"/>
              <a:t> and </a:t>
            </a:r>
            <a:r>
              <a:rPr lang="en-US" b="1" u="sng" dirty="0"/>
              <a:t>anions</a:t>
            </a:r>
            <a:endParaRPr lang="en-US" sz="2400" b="1" dirty="0"/>
          </a:p>
          <a:p>
            <a:pPr lvl="1"/>
            <a:r>
              <a:rPr lang="en-US" dirty="0"/>
              <a:t>Water molecules surround based on </a:t>
            </a:r>
            <a:r>
              <a:rPr lang="en-US" u="sng" dirty="0"/>
              <a:t>	</a:t>
            </a:r>
            <a:r>
              <a:rPr lang="en-US" b="1" u="sng" dirty="0"/>
              <a:t>charge</a:t>
            </a:r>
            <a:endParaRPr lang="en-US" sz="2000" b="1" dirty="0"/>
          </a:p>
          <a:p>
            <a:pPr marL="0" indent="0">
              <a:buNone/>
            </a:pPr>
            <a:r>
              <a:rPr lang="en-US" dirty="0"/>
              <a:t>Ex  	How many ions result from the solution of 2mol of the 	following in water?</a:t>
            </a:r>
            <a:endParaRPr lang="en-US" sz="2400" dirty="0"/>
          </a:p>
          <a:p>
            <a:r>
              <a:rPr lang="en-US" dirty="0"/>
              <a:t>a)	lithium nitrate			b)	calcium chloride</a:t>
            </a:r>
            <a:endParaRPr lang="en-US" sz="2400" dirty="0"/>
          </a:p>
          <a:p>
            <a:endParaRPr lang="en-US" dirty="0"/>
          </a:p>
        </p:txBody>
      </p:sp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105" y="228600"/>
            <a:ext cx="292404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21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762000"/>
          </a:xfrm>
        </p:spPr>
        <p:txBody>
          <a:bodyPr/>
          <a:lstStyle/>
          <a:p>
            <a:r>
              <a:rPr lang="en-US" b="1" dirty="0"/>
              <a:t>Strength of 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25908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STRONG ACID/BASE:	 </a:t>
            </a:r>
            <a:r>
              <a:rPr lang="en-US" b="1" dirty="0"/>
              <a:t>completely dissociates in water</a:t>
            </a:r>
          </a:p>
          <a:p>
            <a:r>
              <a:rPr lang="en-US" dirty="0"/>
              <a:t>-  the concentration of that solution is the concentration of ion in that solution</a:t>
            </a:r>
          </a:p>
          <a:p>
            <a:r>
              <a:rPr lang="en-US" dirty="0"/>
              <a:t>WEAK ACID/BASE:	</a:t>
            </a:r>
            <a:r>
              <a:rPr lang="en-US" b="1" dirty="0"/>
              <a:t>incomplete dissociation in water</a:t>
            </a:r>
          </a:p>
          <a:p>
            <a:pPr lvl="1"/>
            <a:r>
              <a:rPr lang="en-US" dirty="0"/>
              <a:t>bad proton donor/acceptor</a:t>
            </a:r>
          </a:p>
          <a:p>
            <a:pPr lvl="1"/>
            <a:r>
              <a:rPr lang="en-US" dirty="0"/>
              <a:t>bad electron pair acceptor/donor</a:t>
            </a:r>
          </a:p>
          <a:p>
            <a:r>
              <a:rPr lang="en-US" dirty="0"/>
              <a:t>Ex	Given 3M </a:t>
            </a:r>
            <a:r>
              <a:rPr lang="en-US" dirty="0" err="1"/>
              <a:t>HCl</a:t>
            </a:r>
            <a:r>
              <a:rPr lang="en-US" dirty="0"/>
              <a:t>, a strong acid, we can tell that: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052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762000"/>
          </a:xfrm>
        </p:spPr>
        <p:txBody>
          <a:bodyPr/>
          <a:lstStyle/>
          <a:p>
            <a:r>
              <a:rPr lang="en-US" dirty="0"/>
              <a:t>Strength of Acids and Bases</a:t>
            </a:r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477000" cy="5113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670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762000"/>
          </a:xfrm>
        </p:spPr>
        <p:txBody>
          <a:bodyPr/>
          <a:lstStyle/>
          <a:p>
            <a:r>
              <a:rPr lang="en-US" dirty="0"/>
              <a:t>Water and the hydronium 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25908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water is a </a:t>
            </a:r>
            <a:r>
              <a:rPr lang="en-US" u="sng" dirty="0"/>
              <a:t>polar </a:t>
            </a:r>
            <a:r>
              <a:rPr lang="en-US" dirty="0"/>
              <a:t> molecule</a:t>
            </a:r>
          </a:p>
          <a:p>
            <a:pPr lvl="1"/>
            <a:r>
              <a:rPr lang="en-US" dirty="0"/>
              <a:t>water molecules are individually held together by </a:t>
            </a:r>
            <a:r>
              <a:rPr lang="en-US" u="sng" dirty="0"/>
              <a:t>covalent </a:t>
            </a:r>
            <a:r>
              <a:rPr lang="en-US" dirty="0"/>
              <a:t>bonds</a:t>
            </a:r>
          </a:p>
          <a:p>
            <a:pPr lvl="1"/>
            <a:r>
              <a:rPr lang="en-US" dirty="0"/>
              <a:t>they connect to adjacent water molecules by hydrogen bonds</a:t>
            </a:r>
          </a:p>
          <a:p>
            <a:r>
              <a:rPr lang="en-US" dirty="0"/>
              <a:t>water in liquid solution, water undergoes </a:t>
            </a:r>
            <a:r>
              <a:rPr lang="en-US" u="sng" dirty="0"/>
              <a:t>autoionization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819400"/>
            <a:ext cx="8843264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06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705600" cy="762000"/>
          </a:xfrm>
        </p:spPr>
        <p:txBody>
          <a:bodyPr/>
          <a:lstStyle/>
          <a:p>
            <a:r>
              <a:rPr lang="en-US" dirty="0"/>
              <a:t>Water and the hydronium 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25908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at room temperature, the equilibrium concentrations have been shown to be:</a:t>
            </a:r>
          </a:p>
          <a:p>
            <a:endParaRPr lang="en-US" dirty="0"/>
          </a:p>
          <a:p>
            <a:r>
              <a:rPr lang="en-US" dirty="0"/>
              <a:t>The equilibrium constant of this reaction is:	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173096"/>
              </p:ext>
            </p:extLst>
          </p:nvPr>
        </p:nvGraphicFramePr>
        <p:xfrm>
          <a:off x="457200" y="3870195"/>
          <a:ext cx="8382000" cy="146380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794000">
                  <a:extLst>
                    <a:ext uri="{9D8B030D-6E8A-4147-A177-3AD203B41FA5}">
                      <a16:colId xmlns:a16="http://schemas.microsoft.com/office/drawing/2014/main" val="2542160577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1391204212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1352084200"/>
                    </a:ext>
                  </a:extLst>
                </a:gridCol>
              </a:tblGrid>
              <a:tr h="14638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Acidic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Basic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811" marR="6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Neutral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811" marR="63811" marT="0" marB="0"/>
                </a:tc>
                <a:extLst>
                  <a:ext uri="{0D108BD9-81ED-4DB2-BD59-A6C34878D82A}">
                    <a16:rowId xmlns:a16="http://schemas.microsoft.com/office/drawing/2014/main" val="998804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47202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1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00206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5752011E-F864-482F-9D41-F1BC1F4AF310}" vid="{8822F796-094F-42D6-9D7D-9A432ECF81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457</TotalTime>
  <Words>709</Words>
  <Application>Microsoft Office PowerPoint</Application>
  <PresentationFormat>On-screen Show (4:3)</PresentationFormat>
  <Paragraphs>168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ＭＳ Ｐゴシック</vt:lpstr>
      <vt:lpstr>Calibri</vt:lpstr>
      <vt:lpstr>Century Gothic</vt:lpstr>
      <vt:lpstr>Times New Roman</vt:lpstr>
      <vt:lpstr>Wingdings 2</vt:lpstr>
      <vt:lpstr>Theme1</vt:lpstr>
      <vt:lpstr>Acid/Base Chemistry</vt:lpstr>
      <vt:lpstr>Acids vs Bases</vt:lpstr>
      <vt:lpstr>Types of Reactions for Acids</vt:lpstr>
      <vt:lpstr>Amphoteric Hydroxides and Base Reactions</vt:lpstr>
      <vt:lpstr>Ionization in Water</vt:lpstr>
      <vt:lpstr>Strength of Acids and Bases</vt:lpstr>
      <vt:lpstr>Strength of Acids and Bases</vt:lpstr>
      <vt:lpstr>Water and the hydronium ion</vt:lpstr>
      <vt:lpstr>Water and the hydronium ion</vt:lpstr>
      <vt:lpstr>The pH scale</vt:lpstr>
      <vt:lpstr>The pH scale</vt:lpstr>
      <vt:lpstr>The pH scale</vt:lpstr>
      <vt:lpstr>The pH scale</vt:lpstr>
      <vt:lpstr>Naming Acids and Bases</vt:lpstr>
      <vt:lpstr>Naming Acids and Bases</vt:lpstr>
      <vt:lpstr>Conjugates</vt:lpstr>
      <vt:lpstr>Polyprotic acids</vt:lpstr>
      <vt:lpstr>Neutralization and Net Ionic Equations</vt:lpstr>
      <vt:lpstr>Net Ionic Equations</vt:lpstr>
      <vt:lpstr>Net Ionic Equations</vt:lpstr>
      <vt:lpstr>Titrations</vt:lpstr>
      <vt:lpstr>Titration</vt:lpstr>
      <vt:lpstr>Titration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</dc:creator>
  <cp:lastModifiedBy>Matthew Cervantes</cp:lastModifiedBy>
  <cp:revision>53</cp:revision>
  <dcterms:created xsi:type="dcterms:W3CDTF">2014-10-20T22:43:29Z</dcterms:created>
  <dcterms:modified xsi:type="dcterms:W3CDTF">2017-04-03T20:47:31Z</dcterms:modified>
</cp:coreProperties>
</file>