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8" r:id="rId3"/>
    <p:sldId id="259" r:id="rId4"/>
    <p:sldId id="266" r:id="rId5"/>
    <p:sldId id="260" r:id="rId6"/>
    <p:sldId id="267" r:id="rId7"/>
    <p:sldId id="257" r:id="rId8"/>
    <p:sldId id="261" r:id="rId9"/>
    <p:sldId id="262" r:id="rId10"/>
    <p:sldId id="279" r:id="rId11"/>
    <p:sldId id="272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56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60399-4146-44F7-8112-11A65893694D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AE4AC-2035-4734-BEFB-767B9F5ABF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27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AE4AC-2035-4734-BEFB-767B9F5ABF3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904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AE4AC-2035-4734-BEFB-767B9F5ABF3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AE4AC-2035-4734-BEFB-767B9F5ABF3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AE4AC-2035-4734-BEFB-767B9F5ABF3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AE4AC-2035-4734-BEFB-767B9F5ABF3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AE4AC-2035-4734-BEFB-767B9F5ABF3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AE4AC-2035-4734-BEFB-767B9F5ABF3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AE4AC-2035-4734-BEFB-767B9F5ABF3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AE4AC-2035-4734-BEFB-767B9F5ABF3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AE4AC-2035-4734-BEFB-767B9F5ABF3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AE4AC-2035-4734-BEFB-767B9F5ABF3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AE4AC-2035-4734-BEFB-767B9F5ABF3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AE4AC-2035-4734-BEFB-767B9F5ABF3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AE4AC-2035-4734-BEFB-767B9F5ABF3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AE4AC-2035-4734-BEFB-767B9F5ABF3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AE4AC-2035-4734-BEFB-767B9F5ABF3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AE4AC-2035-4734-BEFB-767B9F5ABF3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AE4AC-2035-4734-BEFB-767B9F5ABF3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AE4AC-2035-4734-BEFB-767B9F5ABF3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AE4AC-2035-4734-BEFB-767B9F5ABF3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AE4AC-2035-4734-BEFB-767B9F5ABF3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AE4AC-2035-4734-BEFB-767B9F5ABF3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87700" y="268288"/>
            <a:ext cx="5668963" cy="39004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5450" cy="365125"/>
          </a:xfrm>
        </p:spPr>
        <p:txBody>
          <a:bodyPr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6B35F66-13C5-425E-9185-E3BEEC9FECFB}" type="datetime1">
              <a:rPr lang="en-US" smtClean="0"/>
              <a:pPr/>
              <a:t>10/30/2015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450" y="6356350"/>
            <a:ext cx="4735513" cy="365125"/>
          </a:xfrm>
        </p:spPr>
        <p:txBody>
          <a:bodyPr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588" y="6356350"/>
            <a:ext cx="685800" cy="365125"/>
          </a:xfrm>
        </p:spPr>
        <p:txBody>
          <a:bodyPr/>
          <a:lstStyle>
            <a:lvl1pPr eaLnBrk="1" hangingPunct="1">
              <a:defRPr sz="1100">
                <a:solidFill>
                  <a:srgbClr val="858585"/>
                </a:solidFill>
                <a:latin typeface="Century Gothic" pitchFamily="34" charset="0"/>
              </a:defRPr>
            </a:lvl1pPr>
          </a:lstStyle>
          <a:p>
            <a:fld id="{9D4F7F10-B8BA-4DE4-8B5F-191FE1929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811C95DE-B790-403A-AA34-B1804E66C7BE}" type="datetime1">
              <a:rPr lang="en-US" smtClean="0"/>
              <a:pPr/>
              <a:t>10/30/2015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9D4F7F10-B8BA-4DE4-8B5F-191FE1929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DD4E2912-D373-40DC-95E4-F96EF503E63E}" type="datetime1">
              <a:rPr lang="en-US" smtClean="0"/>
              <a:pPr/>
              <a:t>10/30/2015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9D4F7F10-B8BA-4DE4-8B5F-191FE1929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9423A1-A783-4350-A70A-530749C0A3E3}" type="datetime1">
              <a:rPr lang="en-US" smtClean="0"/>
              <a:pPr/>
              <a:t>10/30/2015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F7F10-B8BA-4DE4-8B5F-191FE1929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BBBFB4-DEBD-4D36-A8C9-4B6A776DE06D}" type="datetime1">
              <a:rPr lang="en-US" smtClean="0"/>
              <a:pPr/>
              <a:t>10/30/2015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F7F10-B8BA-4DE4-8B5F-191FE1929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AA9B8C-270A-4AF0-9176-BA5354F256EB}" type="datetime1">
              <a:rPr lang="en-US" smtClean="0"/>
              <a:pPr/>
              <a:t>10/30/2015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F7F10-B8BA-4DE4-8B5F-191FE1929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46625" y="268288"/>
            <a:ext cx="4114800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>
          <a:xfrm>
            <a:off x="161925" y="6124575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D5C9F07F-DB86-466A-89C8-2A16ED4628D3}" type="datetime1">
              <a:rPr lang="en-US" smtClean="0"/>
              <a:pPr/>
              <a:t>10/30/2015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174625" y="6356350"/>
            <a:ext cx="3863975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9D4F7F10-B8BA-4DE4-8B5F-191FE1929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216775" y="268288"/>
            <a:ext cx="1639888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F9B402-0468-47D1-B0C0-65191014D980}" type="datetime1">
              <a:rPr lang="en-US" smtClean="0"/>
              <a:pPr/>
              <a:t>10/30/2015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F7F10-B8BA-4DE4-8B5F-191FE1929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938" y="268288"/>
            <a:ext cx="720725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C3945EF7-B4A5-4B64-ACFE-E58CC3E8CDC5}" type="datetime1">
              <a:rPr lang="en-US" smtClean="0"/>
              <a:pPr/>
              <a:t>10/30/2015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9D4F7F10-B8BA-4DE4-8B5F-191FE1929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212013" y="268288"/>
            <a:ext cx="16462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D49FC6-CE0D-4977-9F78-34362F85DB4A}" type="datetime1">
              <a:rPr lang="en-US" smtClean="0"/>
              <a:pPr/>
              <a:t>10/30/2015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F7F10-B8BA-4DE4-8B5F-191FE1929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37004E-395E-48CC-AD9B-86108556BAA0}" type="datetime1">
              <a:rPr lang="en-US" smtClean="0"/>
              <a:pPr/>
              <a:t>10/30/2015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F7F10-B8BA-4DE4-8B5F-191FE1929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212013" y="268288"/>
            <a:ext cx="16462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fld id="{1D0863AC-118C-4CA4-BA6B-F41F07A6E778}" type="datetime1">
              <a:rPr lang="en-US" smtClean="0"/>
              <a:pPr/>
              <a:t>10/30/2015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F7F10-B8BA-4DE4-8B5F-191FE1929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87700" y="268288"/>
            <a:ext cx="5668963" cy="25606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3276600" y="390525"/>
            <a:ext cx="5499100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3B509DE1-463C-49D2-A31A-AA3BF51576C6}" type="datetime1">
              <a:rPr lang="en-US" smtClean="0"/>
              <a:pPr/>
              <a:t>10/30/2015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213100" y="6356350"/>
            <a:ext cx="4735513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266113" y="6356350"/>
            <a:ext cx="685800" cy="365125"/>
          </a:xfrm>
        </p:spPr>
        <p:txBody>
          <a:bodyPr/>
          <a:lstStyle>
            <a:lvl1pPr eaLnBrk="1" hangingPunct="1">
              <a:defRPr sz="1100">
                <a:solidFill>
                  <a:srgbClr val="858585"/>
                </a:solidFill>
                <a:latin typeface="Century Gothic" pitchFamily="34" charset="0"/>
              </a:defRPr>
            </a:lvl1pPr>
          </a:lstStyle>
          <a:p>
            <a:fld id="{9D4F7F10-B8BA-4DE4-8B5F-191FE1929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9875" y="268288"/>
            <a:ext cx="1646238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fld id="{6F61BA38-E8D4-43C4-98A2-4B3E03F4FB67}" type="datetime1">
              <a:rPr lang="en-US" smtClean="0"/>
              <a:pPr/>
              <a:t>10/30/2015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178050" y="6356350"/>
            <a:ext cx="4927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331788" y="360363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fld id="{9D4F7F10-B8BA-4DE4-8B5F-191FE1929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59700" y="268288"/>
            <a:ext cx="1098550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425" cy="365125"/>
          </a:xfrm>
        </p:spPr>
        <p:txBody>
          <a:bodyPr/>
          <a:lstStyle>
            <a:lvl1pPr>
              <a:defRPr/>
            </a:lvl1pPr>
          </a:lstStyle>
          <a:p>
            <a:fld id="{17D4A35B-EF77-4559-BF9E-D13BCA01CC81}" type="datetime1">
              <a:rPr lang="en-US" smtClean="0"/>
              <a:pPr/>
              <a:t>10/30/2015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625" y="6356350"/>
            <a:ext cx="5311775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F7F10-B8BA-4DE4-8B5F-191FE1929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9875" y="4773613"/>
            <a:ext cx="2971800" cy="1844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350838" y="6105525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fld id="{9D4F7F10-B8BA-4DE4-8B5F-191FE1929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4C8B76-EB1A-44A1-9EAE-8DFED277E605}" type="datetime1">
              <a:rPr lang="en-US" smtClean="0"/>
              <a:pPr/>
              <a:t>10/30/2015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F7F10-B8BA-4DE4-8B5F-191FE1929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5D62D2-88C2-4A9B-8BF1-D593D6D6F8A5}" type="datetime1">
              <a:rPr lang="en-US" smtClean="0"/>
              <a:pPr/>
              <a:t>10/30/2015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F7F10-B8BA-4DE4-8B5F-191FE1929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03135A9D-C483-4270-BCCC-58DA04FDA319}" type="datetime1">
              <a:rPr lang="en-US" smtClean="0"/>
              <a:pPr/>
              <a:t>10/30/2015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9D4F7F10-B8BA-4DE4-8B5F-191FE1929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6508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209800"/>
            <a:ext cx="6508750" cy="391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9313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fld id="{9E8469DB-B37D-4FD8-A9B3-796859A9ACA3}" type="datetime1">
              <a:rPr lang="en-US" smtClean="0"/>
              <a:pPr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625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588" y="360363"/>
            <a:ext cx="5064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9D4F7F10-B8BA-4DE4-8B5F-191FE1929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1" fontAlgn="base" hangingPunct="1">
        <a:spcBef>
          <a:spcPts val="1800"/>
        </a:spcBef>
        <a:spcAft>
          <a:spcPct val="0"/>
        </a:spcAft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ＭＳ Ｐゴシック" charset="0"/>
          <a:cs typeface="ＭＳ Ｐゴシック" charset="0"/>
        </a:defRPr>
      </a:lvl1pPr>
      <a:lvl2pPr marL="457200" indent="-228600" algn="l" rtl="0" eaLnBrk="1" fontAlgn="base" hangingPunct="1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pitchFamily="18" charset="2"/>
        <a:buChar char="¡"/>
        <a:defRPr kern="1200">
          <a:solidFill>
            <a:schemeClr val="tx2"/>
          </a:solidFill>
          <a:latin typeface="+mn-lt"/>
          <a:ea typeface="ＭＳ Ｐゴシック" charset="0"/>
          <a:cs typeface="+mn-cs"/>
        </a:defRPr>
      </a:lvl2pPr>
      <a:lvl3pPr marL="685800" indent="-22860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pitchFamily="18" charset="2"/>
        <a:buChar char="¡"/>
        <a:defRPr kern="1200">
          <a:solidFill>
            <a:schemeClr val="tx2"/>
          </a:solidFill>
          <a:latin typeface="+mn-lt"/>
          <a:ea typeface="ＭＳ Ｐゴシック" charset="0"/>
          <a:cs typeface="+mn-cs"/>
        </a:defRPr>
      </a:lvl3pPr>
      <a:lvl4pPr marL="914400" indent="-228600" algn="l" rtl="0" eaLnBrk="1" fontAlgn="base" hangingPunct="1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pitchFamily="18" charset="2"/>
        <a:buChar char="¡"/>
        <a:defRPr kern="1200">
          <a:solidFill>
            <a:schemeClr val="tx2"/>
          </a:solidFill>
          <a:latin typeface="+mn-lt"/>
          <a:ea typeface="ＭＳ Ｐゴシック" charset="0"/>
          <a:cs typeface="+mn-cs"/>
        </a:defRPr>
      </a:lvl4pPr>
      <a:lvl5pPr marL="1143000" indent="-22860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pitchFamily="18" charset="2"/>
        <a:buChar char="¡"/>
        <a:defRPr kern="1200">
          <a:solidFill>
            <a:schemeClr val="tx2"/>
          </a:solidFill>
          <a:latin typeface="+mn-lt"/>
          <a:ea typeface="ＭＳ Ｐゴシック" charset="0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OYyCHGWJq4" TargetMode="Externa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http://www.avon-chemistry.com/f_orbitals.jpg" TargetMode="Externa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8"/>
            <a:ext cx="5458968" cy="1125071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Introduction to Quantum Mechanics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7F10-B8BA-4DE4-8B5F-191FE19298A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508750" cy="685800"/>
          </a:xfrm>
        </p:spPr>
        <p:txBody>
          <a:bodyPr/>
          <a:lstStyle/>
          <a:p>
            <a:r>
              <a:rPr lang="en-US" dirty="0" smtClean="0"/>
              <a:t>Periodic Table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1"/>
            <a:ext cx="8534400" cy="1905000"/>
          </a:xfrm>
          <a:solidFill>
            <a:schemeClr val="bg1"/>
          </a:solidFill>
        </p:spPr>
        <p:txBody>
          <a:bodyPr/>
          <a:lstStyle/>
          <a:p>
            <a:pPr marL="0" lvl="0" indent="0">
              <a:spcBef>
                <a:spcPct val="0"/>
              </a:spcBef>
              <a:buClrTx/>
              <a:buSzTx/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These indicate the 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orbitals</a:t>
            </a:r>
            <a:r>
              <a:rPr lang="en-US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where the individual electrons reside</a:t>
            </a:r>
            <a:endParaRPr lang="en-US" dirty="0" smtClean="0">
              <a:solidFill>
                <a:schemeClr val="tx1"/>
              </a:solidFill>
              <a:cs typeface="Arial" pitchFamily="34" charset="0"/>
            </a:endParaRPr>
          </a:p>
          <a:p>
            <a:pPr marL="228600" lvl="1" indent="0">
              <a:spcBef>
                <a:spcPct val="0"/>
              </a:spcBef>
              <a:buClrTx/>
              <a:buSzTx/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generally they are configured by row on the periodic table, and orbital type</a:t>
            </a:r>
          </a:p>
          <a:p>
            <a:pPr marL="228600" lvl="1" indent="0">
              <a:spcBef>
                <a:spcPct val="0"/>
              </a:spcBef>
              <a:buClrTx/>
              <a:buSzTx/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remember the number of lobes, and each can hold </a:t>
            </a:r>
            <a:r>
              <a:rPr lang="en-US" b="1" i="1" u="sng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two</a:t>
            </a:r>
            <a:r>
              <a:rPr lang="en-US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electrons</a:t>
            </a:r>
            <a:endParaRPr lang="en-US" dirty="0" smtClean="0">
              <a:solidFill>
                <a:schemeClr val="tx1"/>
              </a:solidFill>
              <a:cs typeface="Arial" pitchFamily="34" charset="0"/>
            </a:endParaRPr>
          </a:p>
          <a:p>
            <a:pPr marL="0" indent="0">
              <a:spcBef>
                <a:spcPct val="0"/>
              </a:spcBef>
              <a:buClrTx/>
              <a:buSzTx/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The periodic table can generally be broken down to the following orbital blocks:</a:t>
            </a:r>
            <a:endParaRPr lang="en-US" dirty="0" smtClean="0">
              <a:solidFill>
                <a:schemeClr val="tx1"/>
              </a:solidFill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7F10-B8BA-4DE4-8B5F-191FE19298AA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4" name="Picture 2" descr="http://www.800mainstreet.com/33/0003-000-spdf-bloc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98"/>
          <a:stretch>
            <a:fillRect/>
          </a:stretch>
        </p:blipFill>
        <p:spPr bwMode="auto">
          <a:xfrm>
            <a:off x="685800" y="2540524"/>
            <a:ext cx="7162800" cy="431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508750" cy="762000"/>
          </a:xfrm>
        </p:spPr>
        <p:txBody>
          <a:bodyPr/>
          <a:lstStyle/>
          <a:p>
            <a:r>
              <a:rPr lang="en-US" dirty="0" smtClean="0"/>
              <a:t>Orbital Energies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7F10-B8BA-4DE4-8B5F-191FE19298AA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026" name="Picture 2" descr="http://upload.wikimedia.org/wikipedia/commons/thumb/b/b9/Orbital_representation_method.svg/2000px-Orbital_representation_method.svg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1066800"/>
            <a:ext cx="6260437" cy="443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pload.wikimedia.org/wikipedia/commons/thumb/c/c3/Atomic_orbital_diagonal_rule.svg/2000px-Atomic_orbital_diagonal_rule.svg.pn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953000" y="2743200"/>
            <a:ext cx="3733800" cy="3413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654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508750" cy="838200"/>
          </a:xfrm>
        </p:spPr>
        <p:txBody>
          <a:bodyPr/>
          <a:lstStyle/>
          <a:p>
            <a:r>
              <a:rPr lang="en-US" dirty="0"/>
              <a:t>Electron Configurations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458200" cy="5440363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Ex	Write the full electron configuration. </a:t>
            </a:r>
          </a:p>
          <a:p>
            <a:pPr lvl="0"/>
            <a:r>
              <a:rPr lang="en-US" sz="3200" dirty="0"/>
              <a:t>H</a:t>
            </a:r>
          </a:p>
          <a:p>
            <a:pPr lvl="0"/>
            <a:r>
              <a:rPr lang="en-US" sz="3200" dirty="0"/>
              <a:t>Be</a:t>
            </a:r>
          </a:p>
          <a:p>
            <a:pPr lvl="0"/>
            <a:r>
              <a:rPr lang="en-US" sz="3200" dirty="0"/>
              <a:t>F</a:t>
            </a:r>
          </a:p>
          <a:p>
            <a:pPr lvl="0"/>
            <a:r>
              <a:rPr lang="en-US" sz="3200" dirty="0"/>
              <a:t>Na</a:t>
            </a:r>
          </a:p>
          <a:p>
            <a:pPr lvl="0"/>
            <a:r>
              <a:rPr lang="en-US" sz="3200" dirty="0"/>
              <a:t>Si</a:t>
            </a:r>
          </a:p>
          <a:p>
            <a:pPr lvl="0"/>
            <a:r>
              <a:rPr lang="en-US" sz="3200" dirty="0"/>
              <a:t>V</a:t>
            </a:r>
          </a:p>
          <a:p>
            <a:pPr lvl="0"/>
            <a:r>
              <a:rPr lang="en-US" sz="3200" dirty="0" smtClean="0"/>
              <a:t>Cd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7F10-B8BA-4DE4-8B5F-191FE19298A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88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508750" cy="838200"/>
          </a:xfrm>
        </p:spPr>
        <p:txBody>
          <a:bodyPr/>
          <a:lstStyle/>
          <a:p>
            <a:r>
              <a:rPr lang="en-US" dirty="0" smtClean="0"/>
              <a:t>Abbrev. 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71500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We can abbreviate the electron configurations using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u="sng" dirty="0" smtClean="0"/>
              <a:t>noble gas notation</a:t>
            </a:r>
            <a:endParaRPr lang="en-US" dirty="0"/>
          </a:p>
          <a:p>
            <a:pPr lvl="1"/>
            <a:r>
              <a:rPr lang="en-US" dirty="0" smtClean="0"/>
              <a:t>to </a:t>
            </a:r>
            <a:r>
              <a:rPr lang="en-US" dirty="0"/>
              <a:t>do this, start at the noble gas just </a:t>
            </a:r>
            <a:r>
              <a:rPr lang="en-US" b="1" i="1" dirty="0"/>
              <a:t>before</a:t>
            </a:r>
            <a:r>
              <a:rPr lang="en-US" dirty="0"/>
              <a:t> that </a:t>
            </a:r>
            <a:r>
              <a:rPr lang="en-US" dirty="0" smtClean="0"/>
              <a:t>period</a:t>
            </a:r>
          </a:p>
          <a:p>
            <a:r>
              <a:rPr lang="en-US" dirty="0" smtClean="0"/>
              <a:t>Ex</a:t>
            </a:r>
            <a:r>
              <a:rPr lang="en-US" dirty="0"/>
              <a:t>	Write the electron configuration in abbreviated form.</a:t>
            </a:r>
          </a:p>
          <a:p>
            <a:pPr lvl="0"/>
            <a:r>
              <a:rPr lang="en-US" sz="2800" dirty="0"/>
              <a:t>Na</a:t>
            </a:r>
          </a:p>
          <a:p>
            <a:pPr lvl="0"/>
            <a:r>
              <a:rPr lang="en-US" sz="2800" dirty="0"/>
              <a:t>S</a:t>
            </a:r>
          </a:p>
          <a:p>
            <a:pPr lvl="0"/>
            <a:r>
              <a:rPr lang="en-US" sz="2800" dirty="0" err="1"/>
              <a:t>Sr</a:t>
            </a:r>
            <a:endParaRPr lang="en-US" sz="2800" dirty="0"/>
          </a:p>
          <a:p>
            <a:pPr lvl="0"/>
            <a:r>
              <a:rPr lang="en-US" sz="2800" dirty="0"/>
              <a:t>Co</a:t>
            </a:r>
          </a:p>
          <a:p>
            <a:pPr lvl="0"/>
            <a:r>
              <a:rPr lang="en-US" sz="2800" dirty="0" err="1"/>
              <a:t>Nd</a:t>
            </a:r>
            <a:endParaRPr lang="en-US" sz="2800" dirty="0"/>
          </a:p>
          <a:p>
            <a:pPr lvl="0"/>
            <a:r>
              <a:rPr lang="en-US" sz="2800" dirty="0"/>
              <a:t>At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7F10-B8BA-4DE4-8B5F-191FE19298A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76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508750" cy="990600"/>
          </a:xfrm>
        </p:spPr>
        <p:txBody>
          <a:bodyPr/>
          <a:lstStyle/>
          <a:p>
            <a:r>
              <a:rPr lang="en-US" dirty="0" smtClean="0"/>
              <a:t>Orbital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2209800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Same </a:t>
            </a:r>
            <a:r>
              <a:rPr lang="en-US" dirty="0"/>
              <a:t>as electron configurations, but they represent orbitals as </a:t>
            </a:r>
            <a:r>
              <a:rPr lang="en-US" dirty="0" smtClean="0"/>
              <a:t>boxes</a:t>
            </a:r>
          </a:p>
          <a:p>
            <a:pPr lvl="1"/>
            <a:r>
              <a:rPr lang="en-US" dirty="0" smtClean="0"/>
              <a:t>they </a:t>
            </a:r>
            <a:r>
              <a:rPr lang="en-US" dirty="0"/>
              <a:t>show the Pauli principal with spins of up or </a:t>
            </a:r>
            <a:r>
              <a:rPr lang="en-US" dirty="0" smtClean="0"/>
              <a:t>down</a:t>
            </a:r>
          </a:p>
          <a:p>
            <a:pPr lvl="1"/>
            <a:r>
              <a:rPr lang="en-US" dirty="0" smtClean="0"/>
              <a:t>also </a:t>
            </a:r>
            <a:r>
              <a:rPr lang="en-US" dirty="0"/>
              <a:t>show </a:t>
            </a:r>
            <a:r>
              <a:rPr lang="en-US" dirty="0" err="1"/>
              <a:t>Hund’s</a:t>
            </a:r>
            <a:r>
              <a:rPr lang="en-US" dirty="0"/>
              <a:t> Rule as half filled </a:t>
            </a:r>
            <a:r>
              <a:rPr lang="en-US" dirty="0" smtClean="0"/>
              <a:t>orbitals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7F10-B8BA-4DE4-8B5F-191FE19298A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5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686800" cy="5745163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Ex	Use orbital diagrams to represent the electrons of each atom.</a:t>
            </a:r>
          </a:p>
          <a:p>
            <a:pPr lvl="0">
              <a:lnSpc>
                <a:spcPct val="150000"/>
              </a:lnSpc>
            </a:pPr>
            <a:r>
              <a:rPr lang="en-US" sz="2800" dirty="0"/>
              <a:t>Li</a:t>
            </a:r>
          </a:p>
          <a:p>
            <a:pPr lvl="0">
              <a:lnSpc>
                <a:spcPct val="150000"/>
              </a:lnSpc>
            </a:pPr>
            <a:r>
              <a:rPr lang="en-US" sz="2800" dirty="0"/>
              <a:t>O</a:t>
            </a:r>
          </a:p>
          <a:p>
            <a:pPr lvl="0">
              <a:lnSpc>
                <a:spcPct val="150000"/>
              </a:lnSpc>
            </a:pPr>
            <a:r>
              <a:rPr lang="en-US" sz="2800" dirty="0"/>
              <a:t>Si</a:t>
            </a:r>
          </a:p>
          <a:p>
            <a:pPr lvl="0">
              <a:lnSpc>
                <a:spcPct val="150000"/>
              </a:lnSpc>
            </a:pPr>
            <a:r>
              <a:rPr lang="en-US" sz="2800" dirty="0" err="1"/>
              <a:t>Ar</a:t>
            </a:r>
            <a:endParaRPr lang="en-US" sz="2800" dirty="0"/>
          </a:p>
          <a:p>
            <a:pPr lvl="0">
              <a:lnSpc>
                <a:spcPct val="150000"/>
              </a:lnSpc>
            </a:pPr>
            <a:r>
              <a:rPr lang="en-US" sz="2800" dirty="0"/>
              <a:t>Ni</a:t>
            </a:r>
          </a:p>
          <a:p>
            <a:pPr lvl="0">
              <a:lnSpc>
                <a:spcPct val="150000"/>
              </a:lnSpc>
            </a:pPr>
            <a:r>
              <a:rPr lang="en-US" sz="2800" dirty="0"/>
              <a:t>Br</a:t>
            </a:r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7F10-B8BA-4DE4-8B5F-191FE19298AA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9200" y="914400"/>
            <a:ext cx="7772400" cy="9107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6533" y="1834148"/>
            <a:ext cx="7772400" cy="9107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35565" y="3520281"/>
            <a:ext cx="7772400" cy="9107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6533" y="4327203"/>
            <a:ext cx="7772400" cy="91073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6533" y="5202135"/>
            <a:ext cx="7772400" cy="9107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80569" y="2675075"/>
            <a:ext cx="7772400" cy="910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0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508750" cy="685800"/>
          </a:xfrm>
        </p:spPr>
        <p:txBody>
          <a:bodyPr/>
          <a:lstStyle/>
          <a:p>
            <a:r>
              <a:rPr lang="en-US" dirty="0" smtClean="0"/>
              <a:t>Quantized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3886199"/>
          </a:xfrm>
          <a:solidFill>
            <a:schemeClr val="bg1"/>
          </a:solidFill>
        </p:spPr>
        <p:txBody>
          <a:bodyPr/>
          <a:lstStyle/>
          <a:p>
            <a:r>
              <a:rPr lang="en-US" dirty="0" err="1"/>
              <a:t>Neils</a:t>
            </a:r>
            <a:r>
              <a:rPr lang="en-US" dirty="0"/>
              <a:t> </a:t>
            </a:r>
            <a:r>
              <a:rPr lang="en-US" b="1" i="1" dirty="0" smtClean="0"/>
              <a:t>Bohr</a:t>
            </a:r>
            <a:r>
              <a:rPr lang="en-US" dirty="0" smtClean="0"/>
              <a:t> </a:t>
            </a:r>
            <a:r>
              <a:rPr lang="en-US" dirty="0"/>
              <a:t>found that electrons could move from one orbital to the </a:t>
            </a:r>
            <a:r>
              <a:rPr lang="en-US" dirty="0" smtClean="0"/>
              <a:t>next</a:t>
            </a:r>
            <a:endParaRPr lang="en-US" sz="1800" dirty="0"/>
          </a:p>
          <a:p>
            <a:pPr lvl="0"/>
            <a:r>
              <a:rPr lang="en-US" dirty="0"/>
              <a:t>Required a specific </a:t>
            </a:r>
            <a:r>
              <a:rPr lang="en-US" b="1" i="1" u="sng" dirty="0" err="1" smtClean="0"/>
              <a:t>quantity</a:t>
            </a:r>
            <a:r>
              <a:rPr lang="en-US" dirty="0" err="1" smtClean="0"/>
              <a:t>of</a:t>
            </a:r>
            <a:r>
              <a:rPr lang="en-US" dirty="0" smtClean="0"/>
              <a:t> </a:t>
            </a:r>
            <a:r>
              <a:rPr lang="en-US" dirty="0"/>
              <a:t>energy</a:t>
            </a:r>
            <a:endParaRPr lang="en-US" sz="1800" dirty="0"/>
          </a:p>
          <a:p>
            <a:pPr lvl="1"/>
            <a:r>
              <a:rPr lang="en-US" dirty="0"/>
              <a:t>Does not work with less or more </a:t>
            </a:r>
            <a:r>
              <a:rPr lang="en-US" dirty="0" smtClean="0"/>
              <a:t>energy</a:t>
            </a:r>
            <a:endParaRPr lang="en-US" sz="1800" dirty="0"/>
          </a:p>
          <a:p>
            <a:pPr lvl="0"/>
            <a:r>
              <a:rPr lang="en-US" dirty="0"/>
              <a:t>In this sense, orbital energies are </a:t>
            </a:r>
            <a:r>
              <a:rPr lang="en-US" b="1" i="1" u="sng" dirty="0" smtClean="0"/>
              <a:t>quantized</a:t>
            </a:r>
            <a:endParaRPr lang="en-US" sz="1800" b="1" i="1" dirty="0"/>
          </a:p>
          <a:p>
            <a:pPr lvl="1"/>
            <a:r>
              <a:rPr lang="en-US" dirty="0"/>
              <a:t>Definite energies</a:t>
            </a:r>
            <a:endParaRPr lang="en-US" sz="16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7F10-B8BA-4DE4-8B5F-191FE19298AA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4098" name="Picture 2" descr="http://dailyatheistquote.com/wp-content/uploads/2013/01/niels-boh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3032126"/>
            <a:ext cx="3787774" cy="3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10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508750" cy="609600"/>
          </a:xfrm>
        </p:spPr>
        <p:txBody>
          <a:bodyPr/>
          <a:lstStyle/>
          <a:p>
            <a:r>
              <a:rPr lang="en-US" dirty="0" smtClean="0"/>
              <a:t>Ground vs Excited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067800" cy="5867399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Electrons in most stable, low energy state are said to be in </a:t>
            </a:r>
            <a:r>
              <a:rPr lang="en-US" dirty="0"/>
              <a:t/>
            </a:r>
            <a:br>
              <a:rPr lang="en-US" dirty="0"/>
            </a:br>
            <a:r>
              <a:rPr lang="en-US" b="1" i="1" u="sng" dirty="0" smtClean="0"/>
              <a:t>ground state</a:t>
            </a:r>
            <a:endParaRPr lang="en-US" b="1" i="1" u="sng" dirty="0"/>
          </a:p>
          <a:p>
            <a:pPr lvl="1"/>
            <a:r>
              <a:rPr lang="en-US" dirty="0" smtClean="0"/>
              <a:t>These </a:t>
            </a:r>
            <a:r>
              <a:rPr lang="en-US" dirty="0"/>
              <a:t>can </a:t>
            </a:r>
            <a:r>
              <a:rPr lang="en-US" dirty="0" smtClean="0"/>
              <a:t>“jump” to </a:t>
            </a:r>
            <a:r>
              <a:rPr lang="en-US" dirty="0"/>
              <a:t>an </a:t>
            </a:r>
            <a:r>
              <a:rPr lang="en-US" b="1" i="1" u="sng" dirty="0" smtClean="0"/>
              <a:t>excited state</a:t>
            </a:r>
            <a:r>
              <a:rPr lang="en-US" dirty="0" smtClean="0"/>
              <a:t> </a:t>
            </a:r>
            <a:r>
              <a:rPr lang="en-US" dirty="0"/>
              <a:t>by adding </a:t>
            </a:r>
            <a:r>
              <a:rPr lang="en-US" dirty="0" smtClean="0"/>
              <a:t>energy</a:t>
            </a:r>
          </a:p>
          <a:p>
            <a:pPr lvl="2"/>
            <a:r>
              <a:rPr lang="en-US" dirty="0" smtClean="0"/>
              <a:t>Usually </a:t>
            </a:r>
            <a:r>
              <a:rPr lang="en-US" dirty="0"/>
              <a:t>heat or electricity</a:t>
            </a:r>
            <a:endParaRPr lang="en-US" sz="1600" dirty="0"/>
          </a:p>
          <a:p>
            <a:pPr lvl="0"/>
            <a:r>
              <a:rPr lang="en-US" dirty="0"/>
              <a:t>Once raised to a higher energy, electrons will </a:t>
            </a:r>
            <a:r>
              <a:rPr lang="en-US" b="1" i="1" u="sng" dirty="0" smtClean="0"/>
              <a:t>“fall”</a:t>
            </a:r>
            <a:r>
              <a:rPr lang="en-US" dirty="0" smtClean="0"/>
              <a:t> </a:t>
            </a:r>
            <a:r>
              <a:rPr lang="en-US" dirty="0"/>
              <a:t>back down to ground </a:t>
            </a:r>
            <a:r>
              <a:rPr lang="en-US" dirty="0" smtClean="0"/>
              <a:t>state</a:t>
            </a:r>
            <a:endParaRPr lang="en-US" sz="1800" dirty="0"/>
          </a:p>
          <a:p>
            <a:pPr lvl="1"/>
            <a:r>
              <a:rPr lang="en-US" dirty="0"/>
              <a:t>To do this, a </a:t>
            </a:r>
            <a:r>
              <a:rPr lang="en-US" b="1" i="1" u="sng" dirty="0" smtClean="0"/>
              <a:t>photon</a:t>
            </a:r>
            <a:r>
              <a:rPr lang="en-US" dirty="0" smtClean="0"/>
              <a:t> </a:t>
            </a:r>
            <a:r>
              <a:rPr lang="en-US" dirty="0"/>
              <a:t>of light is released</a:t>
            </a:r>
            <a:br>
              <a:rPr lang="en-US" dirty="0"/>
            </a:b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7F10-B8BA-4DE4-8B5F-191FE19298AA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Picture 2" descr="http://www.daviddarling.info/images/Balmer_series.gi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623"/>
          <a:stretch/>
        </p:blipFill>
        <p:spPr bwMode="auto">
          <a:xfrm>
            <a:off x="3590629" y="3733800"/>
            <a:ext cx="5454311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724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508750" cy="685800"/>
          </a:xfrm>
        </p:spPr>
        <p:txBody>
          <a:bodyPr/>
          <a:lstStyle/>
          <a:p>
            <a:r>
              <a:rPr lang="en-US" dirty="0" smtClean="0"/>
              <a:t>Emission Spectrum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3657601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Every pure gas has a characteristic </a:t>
            </a:r>
            <a:r>
              <a:rPr lang="en-US" b="1" i="1" u="sng" dirty="0" smtClean="0"/>
              <a:t>emission spectrum</a:t>
            </a:r>
            <a:endParaRPr lang="en-US" sz="1800" b="1" i="1" dirty="0"/>
          </a:p>
          <a:p>
            <a:pPr lvl="1"/>
            <a:r>
              <a:rPr lang="en-US" dirty="0"/>
              <a:t>This represents many electrons excited by high voltage electric </a:t>
            </a:r>
            <a:r>
              <a:rPr lang="en-US" dirty="0" smtClean="0"/>
              <a:t>power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7F10-B8BA-4DE4-8B5F-191FE19298AA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1026" name="Picture 2" descr="http://www.askamathematician.com/wp-content/uploads/2010/05/line-spectra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828800"/>
            <a:ext cx="6073775" cy="493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013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508750" cy="914400"/>
          </a:xfrm>
        </p:spPr>
        <p:txBody>
          <a:bodyPr/>
          <a:lstStyle/>
          <a:p>
            <a:r>
              <a:rPr lang="en-US" dirty="0" smtClean="0"/>
              <a:t>Light Spectrum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458200" cy="335280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Light comes in many forms: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7F10-B8BA-4DE4-8B5F-191FE19298AA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3074" name="Picture 2" descr="http://deserthighlandspr.com/wp-content/uploads/2013/02/Visible-spectrum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599" y="1600200"/>
            <a:ext cx="8780145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685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705600" cy="685800"/>
          </a:xfrm>
        </p:spPr>
        <p:txBody>
          <a:bodyPr/>
          <a:lstStyle/>
          <a:p>
            <a:r>
              <a:rPr lang="en-US" dirty="0" smtClean="0"/>
              <a:t>Electron Orbitals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135563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First </a:t>
            </a:r>
            <a:r>
              <a:rPr lang="en-US" dirty="0"/>
              <a:t>proposed by </a:t>
            </a:r>
            <a:r>
              <a:rPr lang="en-US" dirty="0" err="1"/>
              <a:t>Niels</a:t>
            </a:r>
            <a:r>
              <a:rPr lang="en-US" dirty="0"/>
              <a:t> </a:t>
            </a:r>
            <a:r>
              <a:rPr lang="en-US" b="1" i="1" u="sng" dirty="0" smtClean="0"/>
              <a:t>Bohr</a:t>
            </a:r>
            <a:endParaRPr lang="en-US" b="1" i="1" dirty="0"/>
          </a:p>
          <a:p>
            <a:r>
              <a:rPr lang="en-US" dirty="0"/>
              <a:t>P</a:t>
            </a:r>
            <a:r>
              <a:rPr lang="en-US" dirty="0" smtClean="0"/>
              <a:t>robability </a:t>
            </a:r>
            <a:r>
              <a:rPr lang="en-US" b="1" i="1" u="sng" dirty="0" smtClean="0"/>
              <a:t>density</a:t>
            </a:r>
            <a:r>
              <a:rPr lang="en-US" dirty="0" smtClean="0"/>
              <a:t> </a:t>
            </a:r>
            <a:r>
              <a:rPr lang="en-US" dirty="0"/>
              <a:t>of where an electron can be found </a:t>
            </a:r>
            <a:r>
              <a:rPr lang="en-US" b="1" i="1" u="sng" dirty="0" smtClean="0"/>
              <a:t>90%</a:t>
            </a:r>
            <a:r>
              <a:rPr lang="en-US" b="1" i="1" dirty="0" smtClean="0"/>
              <a:t> </a:t>
            </a:r>
            <a:r>
              <a:rPr lang="en-US" dirty="0" smtClean="0"/>
              <a:t>of the time</a:t>
            </a:r>
            <a:endParaRPr lang="en-US" dirty="0"/>
          </a:p>
          <a:p>
            <a:pPr lvl="1"/>
            <a:r>
              <a:rPr lang="en-US" dirty="0" smtClean="0"/>
              <a:t>no </a:t>
            </a:r>
            <a:r>
              <a:rPr lang="en-US" dirty="0"/>
              <a:t>certainty where it is!</a:t>
            </a:r>
          </a:p>
          <a:p>
            <a:r>
              <a:rPr lang="en-US" dirty="0"/>
              <a:t>W</a:t>
            </a:r>
            <a:r>
              <a:rPr lang="en-US" dirty="0" smtClean="0"/>
              <a:t>orks </a:t>
            </a:r>
            <a:r>
              <a:rPr lang="en-US" dirty="0"/>
              <a:t>on all </a:t>
            </a:r>
            <a:r>
              <a:rPr lang="en-US" b="1" i="1" u="sng" dirty="0" smtClean="0"/>
              <a:t>Hydrogen</a:t>
            </a:r>
            <a:r>
              <a:rPr lang="en-US" dirty="0" smtClean="0"/>
              <a:t>-like </a:t>
            </a:r>
            <a:r>
              <a:rPr lang="en-US" dirty="0"/>
              <a:t>atoms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7F10-B8BA-4DE4-8B5F-191FE19298AA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 descr="http://www.fromquarkstoquasars.com/wp-content/uploads/2013/09/tumblr_lso5zzjl231r2h5u7o1_128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366422"/>
            <a:ext cx="3657600" cy="2893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3.amazonaws.com/rapgenius/Bohr%20Ato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200400"/>
            <a:ext cx="3590925" cy="24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899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508750" cy="914400"/>
          </a:xfrm>
        </p:spPr>
        <p:txBody>
          <a:bodyPr/>
          <a:lstStyle/>
          <a:p>
            <a:r>
              <a:rPr lang="en-US" dirty="0" smtClean="0"/>
              <a:t>Light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458200" cy="3352800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speed of light is known to be</a:t>
            </a:r>
            <a:r>
              <a:rPr lang="en-US" dirty="0" smtClean="0"/>
              <a:t>: </a:t>
            </a:r>
            <a:r>
              <a:rPr lang="en-US" b="1" i="1" dirty="0" smtClean="0"/>
              <a:t>c = 3.00 x 10</a:t>
            </a:r>
            <a:r>
              <a:rPr lang="en-US" b="1" i="1" baseline="30000" dirty="0" smtClean="0"/>
              <a:t>8 </a:t>
            </a:r>
            <a:r>
              <a:rPr lang="en-US" b="1" i="1" dirty="0" smtClean="0"/>
              <a:t>m/s</a:t>
            </a:r>
            <a:endParaRPr lang="en-US" dirty="0"/>
          </a:p>
          <a:p>
            <a:r>
              <a:rPr lang="en-US" dirty="0"/>
              <a:t>We can relate wave speed to wavelength and frequency: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dirty="0" smtClean="0"/>
              <a:t>	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l-G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λν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wavelength (m)</a:t>
            </a:r>
            <a:b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ν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frequency (Hz, or s</a:t>
            </a:r>
            <a:r>
              <a:rPr lang="en-US" sz="28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/>
              <a:t>The </a:t>
            </a:r>
            <a:r>
              <a:rPr lang="en-US" dirty="0"/>
              <a:t>energy of a photon can then be </a:t>
            </a:r>
            <a:r>
              <a:rPr lang="en-US" dirty="0" smtClean="0"/>
              <a:t>calculated:</a:t>
            </a:r>
          </a:p>
          <a:p>
            <a:pPr marL="0" indent="0">
              <a:buNone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h</a:t>
            </a:r>
            <a:r>
              <a:rPr lang="el-G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ν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l-G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λ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Planck’s constant = 6.26 </a:t>
            </a:r>
            <a:r>
              <a:rPr lang="en-US" sz="3200" i="1" dirty="0" smtClean="0">
                <a:cs typeface="Times New Roman" panose="02020603050405020304" pitchFamily="18" charset="0"/>
              </a:rPr>
              <a:t>x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sz="32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-34 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2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-kg/s</a:t>
            </a:r>
            <a:endParaRPr 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7F10-B8BA-4DE4-8B5F-191FE19298A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8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1"/>
            <a:ext cx="8458200" cy="236220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Ex	Choose two spectral lines for helium and calculate their </a:t>
            </a:r>
            <a:r>
              <a:rPr lang="en-US" dirty="0" smtClean="0"/>
              <a:t>	energies</a:t>
            </a:r>
            <a:r>
              <a:rPr lang="en-US" dirty="0"/>
              <a:t>.</a:t>
            </a:r>
          </a:p>
          <a:p>
            <a:r>
              <a:rPr lang="en-US" dirty="0" smtClean="0"/>
              <a:t>First, identify wavelengths (given):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Now plug into the equation; let’s calculate just one:</a:t>
            </a:r>
          </a:p>
          <a:p>
            <a:pPr marL="0" indent="0">
              <a:buNone/>
            </a:pP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= h</a:t>
            </a:r>
            <a:r>
              <a:rPr lang="el-G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l-G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λ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7F10-B8BA-4DE4-8B5F-191FE19298AA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5122" name="Picture 2" descr="http://i.stack.imgur.com/Yvmr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8923652" cy="1752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26106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508750" cy="762000"/>
          </a:xfrm>
        </p:spPr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7F10-B8BA-4DE4-8B5F-191FE19298AA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5" name="Picture 2" descr="https://wirdou.files.wordpress.com/2013/06/freedom-electr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71600"/>
            <a:ext cx="7239000" cy="5429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705600" cy="685800"/>
          </a:xfrm>
        </p:spPr>
        <p:txBody>
          <a:bodyPr/>
          <a:lstStyle/>
          <a:p>
            <a:r>
              <a:rPr lang="en-US" dirty="0" smtClean="0"/>
              <a:t>Mathematical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135563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Werner </a:t>
            </a:r>
            <a:r>
              <a:rPr lang="en-US" b="1" i="1" u="sng" dirty="0" smtClean="0"/>
              <a:t>Heisenberg </a:t>
            </a:r>
            <a:r>
              <a:rPr lang="en-US" dirty="0" smtClean="0"/>
              <a:t>proposed </a:t>
            </a:r>
            <a:r>
              <a:rPr lang="en-US" dirty="0"/>
              <a:t>a </a:t>
            </a:r>
            <a:r>
              <a:rPr lang="en-US" b="1" i="1" u="sng" dirty="0" smtClean="0"/>
              <a:t>wave-particle </a:t>
            </a:r>
            <a:r>
              <a:rPr lang="en-US" dirty="0" smtClean="0"/>
              <a:t>duality</a:t>
            </a:r>
            <a:endParaRPr lang="en-US" sz="1800" dirty="0"/>
          </a:p>
          <a:p>
            <a:pPr lvl="1"/>
            <a:r>
              <a:rPr lang="en-US" dirty="0"/>
              <a:t>This allowed electrons to be modelled like light</a:t>
            </a:r>
            <a:endParaRPr lang="en-US" sz="1600" dirty="0"/>
          </a:p>
          <a:p>
            <a:pPr lvl="0"/>
            <a:r>
              <a:rPr lang="en-US" dirty="0"/>
              <a:t>Erwin von </a:t>
            </a:r>
            <a:r>
              <a:rPr lang="en-US" b="1" i="1" u="sng" dirty="0" smtClean="0"/>
              <a:t>Schrödinger </a:t>
            </a:r>
            <a:r>
              <a:rPr lang="en-US" dirty="0" smtClean="0"/>
              <a:t>later </a:t>
            </a:r>
            <a:r>
              <a:rPr lang="en-US" dirty="0"/>
              <a:t>modelled these waves mathematically</a:t>
            </a:r>
            <a:endParaRPr lang="en-US" sz="1800" dirty="0"/>
          </a:p>
          <a:p>
            <a:pPr lvl="1"/>
            <a:r>
              <a:rPr lang="en-US" dirty="0"/>
              <a:t>Defined electron clouds</a:t>
            </a:r>
            <a:endParaRPr lang="en-US" sz="1600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7F10-B8BA-4DE4-8B5F-191FE19298AA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074" name="Picture 2" descr="https://the-history-of-the-atom.wikispaces.com/file/view/Werner_Heisenberg.jpg/183315891/Werner_Heisenber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87" y="3444534"/>
            <a:ext cx="2479313" cy="3099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nobelprize.org/nobel_prizes/physics/laureates/1933/schrodinge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029713"/>
            <a:ext cx="2209800" cy="309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97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705600" cy="685800"/>
          </a:xfrm>
        </p:spPr>
        <p:txBody>
          <a:bodyPr/>
          <a:lstStyle/>
          <a:p>
            <a:r>
              <a:rPr lang="en-US" dirty="0" smtClean="0"/>
              <a:t>Equations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7F10-B8BA-4DE4-8B5F-191FE19298AA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4098" name="Picture 2" descr="http://4.bp.blogspot.com/-yJGXwozEAP0/Uky8auFeytI/AAAAAAAAAVI/io2nkCFvP4o/s1600/Uncertainty_Te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14400"/>
            <a:ext cx="5572125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www.branded3.com/images/blogstorm/schrodinger-equation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2800350"/>
            <a:ext cx="8420095" cy="337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37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lassp.cornell.edu/ardlouis/dissipative/cat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23" y="76200"/>
            <a:ext cx="7096125" cy="570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6705600" cy="685800"/>
          </a:xfrm>
        </p:spPr>
        <p:txBody>
          <a:bodyPr/>
          <a:lstStyle/>
          <a:p>
            <a:r>
              <a:rPr lang="en-US" sz="3200" dirty="0" smtClean="0"/>
              <a:t>Schrodinger’s Cat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7F10-B8BA-4DE4-8B5F-191FE19298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24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508750" cy="762000"/>
          </a:xfrm>
        </p:spPr>
        <p:txBody>
          <a:bodyPr/>
          <a:lstStyle/>
          <a:p>
            <a:r>
              <a:rPr lang="en-US" dirty="0" smtClean="0"/>
              <a:t>Schrodinger’s Cat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7F10-B8BA-4DE4-8B5F-191FE19298AA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4" name="IOYyCHGWJq4"/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0" y="1066800"/>
            <a:ext cx="9076263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91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705600" cy="685800"/>
          </a:xfrm>
        </p:spPr>
        <p:txBody>
          <a:bodyPr/>
          <a:lstStyle/>
          <a:p>
            <a:r>
              <a:rPr lang="en-US" dirty="0" smtClean="0"/>
              <a:t>Electron Orbitals: s &amp; 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135563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orbital is where the electron resides </a:t>
            </a:r>
            <a:r>
              <a:rPr lang="en-US" b="1" i="1" u="sng" dirty="0" smtClean="0"/>
              <a:t>90%</a:t>
            </a:r>
            <a:r>
              <a:rPr lang="en-US" dirty="0" smtClean="0"/>
              <a:t>of </a:t>
            </a:r>
            <a:r>
              <a:rPr lang="en-US" dirty="0"/>
              <a:t>the </a:t>
            </a:r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generally </a:t>
            </a:r>
            <a:r>
              <a:rPr lang="en-US" dirty="0"/>
              <a:t>we talk about the </a:t>
            </a:r>
            <a:r>
              <a:rPr lang="en-US" i="1" dirty="0"/>
              <a:t>s</a:t>
            </a:r>
            <a:r>
              <a:rPr lang="en-US" dirty="0"/>
              <a:t> and 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 smtClean="0"/>
              <a:t>orbitals</a:t>
            </a:r>
          </a:p>
          <a:p>
            <a:pPr lvl="2"/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en-US" dirty="0"/>
              <a:t>has </a:t>
            </a:r>
            <a:r>
              <a:rPr lang="en-US" b="1" i="1" u="sng" dirty="0" smtClean="0"/>
              <a:t>one </a:t>
            </a:r>
            <a:r>
              <a:rPr lang="en-US" dirty="0" smtClean="0"/>
              <a:t>configuration </a:t>
            </a:r>
          </a:p>
          <a:p>
            <a:pPr lvl="2"/>
            <a:r>
              <a:rPr lang="en-US" i="1" dirty="0" smtClean="0"/>
              <a:t>p</a:t>
            </a:r>
            <a:r>
              <a:rPr lang="en-US" dirty="0" smtClean="0"/>
              <a:t> </a:t>
            </a:r>
            <a:r>
              <a:rPr lang="en-US" dirty="0"/>
              <a:t>has </a:t>
            </a:r>
            <a:r>
              <a:rPr lang="en-US" b="1" i="1" u="sng" dirty="0" smtClean="0"/>
              <a:t>three</a:t>
            </a:r>
            <a:r>
              <a:rPr lang="en-US" dirty="0" smtClean="0"/>
              <a:t> configurations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7F10-B8BA-4DE4-8B5F-191FE19298AA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050" name="Picture 2" descr="http://www.learner.org/interactives/periodic/images/ch_2_p_orbital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66800" y="2514600"/>
            <a:ext cx="1524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learner.org/interactives/periodic/images/ch_2_p_orbital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505200" y="4191000"/>
            <a:ext cx="3048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learner.org/interactives/periodic/images/ch_2_p_orbital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257800" y="2438400"/>
            <a:ext cx="16764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learner.org/interactives/periodic/images/ch_2_p_orbital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705600" y="4343400"/>
            <a:ext cx="15240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251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705600" cy="685800"/>
          </a:xfrm>
        </p:spPr>
        <p:txBody>
          <a:bodyPr/>
          <a:lstStyle/>
          <a:p>
            <a:r>
              <a:rPr lang="en-US" dirty="0" smtClean="0"/>
              <a:t>More orbitals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135563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There also </a:t>
            </a:r>
            <a:r>
              <a:rPr lang="en-US" i="1" dirty="0" smtClean="0"/>
              <a:t>d</a:t>
            </a:r>
            <a:r>
              <a:rPr lang="en-US" dirty="0" smtClean="0"/>
              <a:t> and </a:t>
            </a:r>
            <a:r>
              <a:rPr lang="en-US" i="1" dirty="0" smtClean="0"/>
              <a:t>f</a:t>
            </a:r>
            <a:r>
              <a:rPr lang="en-US" dirty="0" smtClean="0"/>
              <a:t> orbitals, but these are more complex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7F10-B8BA-4DE4-8B5F-191FE19298AA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148" name="Picture 4" descr="ANd9GcQrfFg1ZoW5Wync5-KubpIS6L205nSVHKFPMPMRiiDe1XVgBn2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424968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http://www.avon-chemistry.com/f_orbitals.jpg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4511" y="2819400"/>
            <a:ext cx="5689489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0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705600" cy="685800"/>
          </a:xfrm>
        </p:spPr>
        <p:txBody>
          <a:bodyPr/>
          <a:lstStyle/>
          <a:p>
            <a:r>
              <a:rPr lang="en-US" dirty="0" smtClean="0"/>
              <a:t>Quantum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135563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The physics branch </a:t>
            </a:r>
            <a:r>
              <a:rPr lang="en-US" b="1" i="1" u="sng" dirty="0" smtClean="0"/>
              <a:t>quantum mechanics</a:t>
            </a:r>
            <a:r>
              <a:rPr lang="en-US" dirty="0" smtClean="0"/>
              <a:t> is the </a:t>
            </a:r>
            <a:r>
              <a:rPr lang="en-US" dirty="0"/>
              <a:t>field governing the motion of </a:t>
            </a:r>
            <a:r>
              <a:rPr lang="en-US" dirty="0" smtClean="0"/>
              <a:t>electrons</a:t>
            </a:r>
          </a:p>
          <a:p>
            <a:pPr lvl="1"/>
            <a:r>
              <a:rPr lang="en-US" dirty="0" smtClean="0"/>
              <a:t>Unlike matter, electrons may only exist in one state or another, but not in between</a:t>
            </a:r>
          </a:p>
          <a:p>
            <a:pPr lvl="1"/>
            <a:r>
              <a:rPr lang="en-US" dirty="0" smtClean="0"/>
              <a:t>quantum </a:t>
            </a:r>
            <a:r>
              <a:rPr lang="en-US" dirty="0"/>
              <a:t>numbers determine the number and type of orbitals</a:t>
            </a:r>
          </a:p>
          <a:p>
            <a:r>
              <a:rPr lang="en-US" dirty="0"/>
              <a:t> </a:t>
            </a:r>
            <a:r>
              <a:rPr lang="en-US" dirty="0" smtClean="0"/>
              <a:t>Three </a:t>
            </a:r>
            <a:r>
              <a:rPr lang="en-US" dirty="0"/>
              <a:t>basic </a:t>
            </a:r>
            <a:r>
              <a:rPr lang="en-US" dirty="0" smtClean="0"/>
              <a:t>rules:</a:t>
            </a:r>
          </a:p>
          <a:p>
            <a:pPr lvl="1"/>
            <a:r>
              <a:rPr lang="en-US" sz="2000" b="1" i="1" dirty="0" smtClean="0"/>
              <a:t>Pauli Principal</a:t>
            </a:r>
            <a:br>
              <a:rPr lang="en-US" sz="2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endParaRPr lang="en-US" sz="2000" b="1" i="1" dirty="0" smtClean="0"/>
          </a:p>
          <a:p>
            <a:pPr lvl="1"/>
            <a:r>
              <a:rPr lang="en-US" sz="2000" b="1" i="1" dirty="0" smtClean="0"/>
              <a:t>“</a:t>
            </a:r>
            <a:r>
              <a:rPr lang="en-US" sz="2000" b="1" i="1" dirty="0" err="1" smtClean="0"/>
              <a:t>Aufbau</a:t>
            </a:r>
            <a:r>
              <a:rPr lang="en-US" sz="2000" b="1" i="1" dirty="0"/>
              <a:t>” </a:t>
            </a:r>
            <a:r>
              <a:rPr lang="en-US" sz="2000" b="1" i="1" dirty="0" smtClean="0"/>
              <a:t>Principal</a:t>
            </a:r>
            <a:br>
              <a:rPr lang="en-US" sz="2000" b="1" i="1" dirty="0" smtClean="0"/>
            </a:br>
            <a:endParaRPr lang="en-US" sz="2000" b="1" i="1" dirty="0" smtClean="0"/>
          </a:p>
          <a:p>
            <a:pPr lvl="1"/>
            <a:endParaRPr lang="en-US" sz="2000" b="1" i="1" dirty="0" smtClean="0"/>
          </a:p>
          <a:p>
            <a:pPr lvl="1"/>
            <a:r>
              <a:rPr lang="en-US" sz="2000" b="1" i="1" dirty="0" err="1" smtClean="0"/>
              <a:t>Hund’s</a:t>
            </a:r>
            <a:r>
              <a:rPr lang="en-US" sz="2000" b="1" i="1" dirty="0" smtClean="0"/>
              <a:t> </a:t>
            </a:r>
            <a:r>
              <a:rPr lang="en-US" sz="2000" b="1" i="1" dirty="0"/>
              <a:t>Rule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7F10-B8BA-4DE4-8B5F-191FE19298A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9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cc">
  <a:themeElements>
    <a:clrScheme name="Custom 1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00206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5107</TotalTime>
  <Words>417</Words>
  <Application>Microsoft Office PowerPoint</Application>
  <PresentationFormat>On-screen Show (4:3)</PresentationFormat>
  <Paragraphs>141</Paragraphs>
  <Slides>22</Slides>
  <Notes>22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Century Gothic</vt:lpstr>
      <vt:lpstr>ＭＳ Ｐゴシック</vt:lpstr>
      <vt:lpstr>Times New Roman</vt:lpstr>
      <vt:lpstr>Wingdings</vt:lpstr>
      <vt:lpstr>Wingdings 2</vt:lpstr>
      <vt:lpstr>lacc</vt:lpstr>
      <vt:lpstr>Introduction to Quantum Mechanics</vt:lpstr>
      <vt:lpstr>Electron Orbitals</vt:lpstr>
      <vt:lpstr>Mathematical Models</vt:lpstr>
      <vt:lpstr>Equations</vt:lpstr>
      <vt:lpstr>Schrodinger’s Cat</vt:lpstr>
      <vt:lpstr>Schrodinger’s Cat</vt:lpstr>
      <vt:lpstr>Electron Orbitals: s &amp; p</vt:lpstr>
      <vt:lpstr>More orbitals</vt:lpstr>
      <vt:lpstr>Quantum Numbers</vt:lpstr>
      <vt:lpstr>Periodic Table Blocks</vt:lpstr>
      <vt:lpstr>Orbital Energies</vt:lpstr>
      <vt:lpstr>Electron Configurations </vt:lpstr>
      <vt:lpstr>Abbrev. Configurations</vt:lpstr>
      <vt:lpstr>Orbital Diagrams</vt:lpstr>
      <vt:lpstr>PowerPoint Presentation</vt:lpstr>
      <vt:lpstr>Quantized energy</vt:lpstr>
      <vt:lpstr>Ground vs Excited States</vt:lpstr>
      <vt:lpstr>Emission Spectrum</vt:lpstr>
      <vt:lpstr>Light Spectrum</vt:lpstr>
      <vt:lpstr>Light energy</vt:lpstr>
      <vt:lpstr>PowerPoint Presentation</vt:lpstr>
      <vt:lpstr>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Equations &amp; Formulas</dc:title>
  <dc:creator>Matt</dc:creator>
  <cp:lastModifiedBy>Matthew Cervantes</cp:lastModifiedBy>
  <cp:revision>44</cp:revision>
  <dcterms:created xsi:type="dcterms:W3CDTF">2014-09-22T12:29:28Z</dcterms:created>
  <dcterms:modified xsi:type="dcterms:W3CDTF">2015-10-30T20:18:10Z</dcterms:modified>
</cp:coreProperties>
</file>