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29"/>
  </p:notesMasterIdLst>
  <p:sldIdLst>
    <p:sldId id="256" r:id="rId2"/>
    <p:sldId id="271" r:id="rId3"/>
    <p:sldId id="257" r:id="rId4"/>
    <p:sldId id="258" r:id="rId5"/>
    <p:sldId id="259" r:id="rId6"/>
    <p:sldId id="260" r:id="rId7"/>
    <p:sldId id="261" r:id="rId8"/>
    <p:sldId id="262" r:id="rId9"/>
    <p:sldId id="276" r:id="rId10"/>
    <p:sldId id="263" r:id="rId11"/>
    <p:sldId id="264" r:id="rId12"/>
    <p:sldId id="265" r:id="rId13"/>
    <p:sldId id="266" r:id="rId14"/>
    <p:sldId id="272" r:id="rId15"/>
    <p:sldId id="273" r:id="rId16"/>
    <p:sldId id="274" r:id="rId17"/>
    <p:sldId id="275" r:id="rId18"/>
    <p:sldId id="267" r:id="rId19"/>
    <p:sldId id="268" r:id="rId20"/>
    <p:sldId id="269" r:id="rId21"/>
    <p:sldId id="270" r:id="rId22"/>
    <p:sldId id="277" r:id="rId23"/>
    <p:sldId id="278" r:id="rId24"/>
    <p:sldId id="279" r:id="rId25"/>
    <p:sldId id="280" r:id="rId26"/>
    <p:sldId id="281"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6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D60399-4146-44F7-8112-11A65893694D}" type="datetimeFigureOut">
              <a:rPr lang="en-US" smtClean="0"/>
              <a:pPr/>
              <a:t>4/25/2016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CAE4AC-2035-4734-BEFB-767B9F5ABF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ACAE4AC-2035-4734-BEFB-767B9F5ABF3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3187700" y="268288"/>
            <a:ext cx="5668963" cy="39004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5" name="Rectangle 4"/>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ctrTitle"/>
          </p:nvPr>
        </p:nvSpPr>
        <p:spPr>
          <a:xfrm>
            <a:off x="3200400" y="4208929"/>
            <a:ext cx="5458968" cy="1048684"/>
          </a:xfrm>
        </p:spPr>
        <p:txBody>
          <a:bodyPr rtlCol="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3200400" y="5257800"/>
            <a:ext cx="5458968" cy="621792"/>
          </a:xfrm>
        </p:spPr>
        <p:txBody>
          <a:bodyPr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6" name="Date Placeholder 3"/>
          <p:cNvSpPr>
            <a:spLocks noGrp="1"/>
          </p:cNvSpPr>
          <p:nvPr>
            <p:ph type="dt" sz="half" idx="10"/>
          </p:nvPr>
        </p:nvSpPr>
        <p:spPr>
          <a:xfrm>
            <a:off x="3276600" y="390525"/>
            <a:ext cx="5505450" cy="365125"/>
          </a:xfrm>
        </p:spPr>
        <p:txBody>
          <a:bodyPr/>
          <a:lstStyle>
            <a:lvl1pPr marL="0" algn="r" defTabSz="914400" rtl="0" eaLnBrk="1" latinLnBrk="0" hangingPunct="1">
              <a:defRPr sz="2200" b="0" kern="1200" baseline="0">
                <a:solidFill>
                  <a:schemeClr val="bg1"/>
                </a:solidFill>
                <a:latin typeface="+mn-lt"/>
                <a:ea typeface="+mn-ea"/>
                <a:cs typeface="+mn-cs"/>
              </a:defRPr>
            </a:lvl1pPr>
          </a:lstStyle>
          <a:p>
            <a:fld id="{AC0B9915-EF5E-4AF8-BAE6-DCAFD7EA232B}" type="datetimeFigureOut">
              <a:rPr lang="en-US" smtClean="0"/>
              <a:pPr/>
              <a:t>4/25/2016</a:t>
            </a:fld>
            <a:endParaRPr lang="en-US"/>
          </a:p>
        </p:txBody>
      </p:sp>
      <p:sp>
        <p:nvSpPr>
          <p:cNvPr id="7" name="Footer Placeholder 4"/>
          <p:cNvSpPr>
            <a:spLocks noGrp="1"/>
          </p:cNvSpPr>
          <p:nvPr>
            <p:ph type="ftr" sz="quarter" idx="11"/>
          </p:nvPr>
        </p:nvSpPr>
        <p:spPr>
          <a:xfrm>
            <a:off x="3219450" y="6356350"/>
            <a:ext cx="4735513" cy="365125"/>
          </a:xfrm>
        </p:spPr>
        <p:txBody>
          <a:bodyP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8" name="Slide Number Placeholder 5"/>
          <p:cNvSpPr>
            <a:spLocks noGrp="1"/>
          </p:cNvSpPr>
          <p:nvPr>
            <p:ph type="sldNum" sz="quarter" idx="12"/>
          </p:nvPr>
        </p:nvSpPr>
        <p:spPr>
          <a:xfrm>
            <a:off x="8256588" y="6356350"/>
            <a:ext cx="685800" cy="365125"/>
          </a:xfrm>
        </p:spPr>
        <p:txBody>
          <a:bodyPr/>
          <a:lstStyle>
            <a:lvl1pPr eaLnBrk="1" hangingPunct="1">
              <a:defRPr sz="1100">
                <a:solidFill>
                  <a:srgbClr val="858585"/>
                </a:solidFill>
                <a:latin typeface="Century Gothic" pitchFamily="34" charset="0"/>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1045031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4"/>
          <p:cNvSpPr>
            <a:spLocks noGrp="1"/>
          </p:cNvSpPr>
          <p:nvPr>
            <p:ph type="dt" sz="half" idx="15"/>
          </p:nvPr>
        </p:nvSpPr>
        <p:spPr/>
        <p:txBody>
          <a:bodyPr/>
          <a:lstStyle>
            <a:lvl1pPr>
              <a:defRPr/>
            </a:lvl1pPr>
          </a:lstStyle>
          <a:p>
            <a:fld id="{AC0B9915-EF5E-4AF8-BAE6-DCAFD7EA232B}" type="datetimeFigureOut">
              <a:rPr lang="en-US" smtClean="0"/>
              <a:pPr/>
              <a:t>4/25/2016</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11" name="Slide Number Placeholder 6"/>
          <p:cNvSpPr>
            <a:spLocks noGrp="1"/>
          </p:cNvSpPr>
          <p:nvPr>
            <p:ph type="sldNum" sz="quarter" idx="17"/>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17744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Date Placeholder 4"/>
          <p:cNvSpPr>
            <a:spLocks noGrp="1"/>
          </p:cNvSpPr>
          <p:nvPr>
            <p:ph type="dt" sz="half" idx="16"/>
          </p:nvPr>
        </p:nvSpPr>
        <p:spPr/>
        <p:txBody>
          <a:bodyPr/>
          <a:lstStyle>
            <a:lvl1pPr>
              <a:defRPr/>
            </a:lvl1pPr>
          </a:lstStyle>
          <a:p>
            <a:fld id="{AC0B9915-EF5E-4AF8-BAE6-DCAFD7EA232B}" type="datetimeFigureOut">
              <a:rPr lang="en-US" smtClean="0"/>
              <a:pPr/>
              <a:t>4/25/2016</a:t>
            </a:fld>
            <a:endParaRPr lang="en-US"/>
          </a:p>
        </p:txBody>
      </p:sp>
      <p:sp>
        <p:nvSpPr>
          <p:cNvPr id="10" name="Footer Placeholder 5"/>
          <p:cNvSpPr>
            <a:spLocks noGrp="1"/>
          </p:cNvSpPr>
          <p:nvPr>
            <p:ph type="ftr" sz="quarter" idx="17"/>
          </p:nvPr>
        </p:nvSpPr>
        <p:spPr/>
        <p:txBody>
          <a:bodyPr/>
          <a:lstStyle>
            <a:lvl1pPr>
              <a:defRPr/>
            </a:lvl1pPr>
          </a:lstStyle>
          <a:p>
            <a:endParaRPr lang="en-US"/>
          </a:p>
        </p:txBody>
      </p:sp>
      <p:sp>
        <p:nvSpPr>
          <p:cNvPr id="13" name="Slide Number Placeholder 6"/>
          <p:cNvSpPr>
            <a:spLocks noGrp="1"/>
          </p:cNvSpPr>
          <p:nvPr>
            <p:ph type="sldNum" sz="quarter" idx="18"/>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3497855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en-US"/>
              <a:t>Click to edit Master title style</a:t>
            </a:r>
            <a:endParaRPr/>
          </a:p>
        </p:txBody>
      </p:sp>
      <p:sp>
        <p:nvSpPr>
          <p:cNvPr id="4" name="Date Placeholder 2"/>
          <p:cNvSpPr>
            <a:spLocks noGrp="1"/>
          </p:cNvSpPr>
          <p:nvPr>
            <p:ph type="dt" sz="half" idx="10"/>
          </p:nvPr>
        </p:nvSpPr>
        <p:spPr/>
        <p:txBody>
          <a:bodyPr/>
          <a:lstStyle>
            <a:lvl1pPr>
              <a:defRPr/>
            </a:lvl1pPr>
          </a:lstStyle>
          <a:p>
            <a:fld id="{AC0B9915-EF5E-4AF8-BAE6-DCAFD7EA232B}" type="datetimeFigureOut">
              <a:rPr lang="en-US" smtClean="0"/>
              <a:pPr/>
              <a:t>4/25/2016</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3291386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3" name="Date Placeholder 1"/>
          <p:cNvSpPr>
            <a:spLocks noGrp="1"/>
          </p:cNvSpPr>
          <p:nvPr>
            <p:ph type="dt" sz="half" idx="10"/>
          </p:nvPr>
        </p:nvSpPr>
        <p:spPr/>
        <p:txBody>
          <a:bodyPr/>
          <a:lstStyle>
            <a:lvl1pPr>
              <a:defRPr/>
            </a:lvl1pPr>
          </a:lstStyle>
          <a:p>
            <a:fld id="{AC0B9915-EF5E-4AF8-BAE6-DCAFD7EA232B}" type="datetimeFigureOut">
              <a:rPr lang="en-US" smtClean="0"/>
              <a:pPr/>
              <a:t>4/25/2016</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1128746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fld id="{AC0B9915-EF5E-4AF8-BAE6-DCAFD7EA232B}" type="datetimeFigureOut">
              <a:rPr lang="en-US" smtClean="0"/>
              <a:pPr/>
              <a:t>4/25/2016</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2493566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Rectangle 4"/>
          <p:cNvSpPr/>
          <p:nvPr/>
        </p:nvSpPr>
        <p:spPr>
          <a:xfrm>
            <a:off x="4746625" y="268288"/>
            <a:ext cx="4114800"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en-US"/>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en-US" noProof="0"/>
              <a:t>Click icon to add picture</a:t>
            </a:r>
            <a:endParaRPr noProof="0"/>
          </a:p>
        </p:txBody>
      </p:sp>
      <p:sp>
        <p:nvSpPr>
          <p:cNvPr id="6" name="Date Placeholder 4"/>
          <p:cNvSpPr>
            <a:spLocks noGrp="1"/>
          </p:cNvSpPr>
          <p:nvPr>
            <p:ph type="dt" sz="half" idx="14"/>
          </p:nvPr>
        </p:nvSpPr>
        <p:spPr>
          <a:xfrm>
            <a:off x="161925" y="6124575"/>
            <a:ext cx="1752600" cy="365125"/>
          </a:xfrm>
        </p:spPr>
        <p:txBody>
          <a:bodyPr/>
          <a:lstStyle>
            <a:lvl1pPr algn="l">
              <a:defRPr/>
            </a:lvl1pPr>
          </a:lstStyle>
          <a:p>
            <a:fld id="{AC0B9915-EF5E-4AF8-BAE6-DCAFD7EA232B}" type="datetimeFigureOut">
              <a:rPr lang="en-US" smtClean="0"/>
              <a:pPr/>
              <a:t>4/25/2016</a:t>
            </a:fld>
            <a:endParaRPr lang="en-US"/>
          </a:p>
        </p:txBody>
      </p:sp>
      <p:sp>
        <p:nvSpPr>
          <p:cNvPr id="7" name="Footer Placeholder 5"/>
          <p:cNvSpPr>
            <a:spLocks noGrp="1"/>
          </p:cNvSpPr>
          <p:nvPr>
            <p:ph type="ftr" sz="quarter" idx="15"/>
          </p:nvPr>
        </p:nvSpPr>
        <p:spPr>
          <a:xfrm>
            <a:off x="174625" y="6356350"/>
            <a:ext cx="3863975" cy="365125"/>
          </a:xfrm>
        </p:spPr>
        <p:txBody>
          <a:bodyPr/>
          <a:lstStyle>
            <a:lvl1pPr>
              <a:defRPr/>
            </a:lvl1pPr>
          </a:lstStyle>
          <a:p>
            <a:endParaRPr lang="en-US"/>
          </a:p>
        </p:txBody>
      </p:sp>
      <p:sp>
        <p:nvSpPr>
          <p:cNvPr id="8" name="Slide Number Placeholder 6"/>
          <p:cNvSpPr>
            <a:spLocks noGrp="1"/>
          </p:cNvSpPr>
          <p:nvPr>
            <p:ph type="sldNum" sz="quarter" idx="16"/>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943062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7216775" y="268288"/>
            <a:ext cx="1639888"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p:cNvSpPr>
            <a:spLocks noGrp="1"/>
          </p:cNvSpPr>
          <p:nvPr>
            <p:ph type="dt" sz="half" idx="10"/>
          </p:nvPr>
        </p:nvSpPr>
        <p:spPr/>
        <p:txBody>
          <a:bodyPr/>
          <a:lstStyle>
            <a:lvl1pPr>
              <a:defRPr/>
            </a:lvl1pPr>
          </a:lstStyle>
          <a:p>
            <a:fld id="{AC0B9915-EF5E-4AF8-BAE6-DCAFD7EA232B}" type="datetimeFigureOut">
              <a:rPr lang="en-US" smtClean="0"/>
              <a:pPr/>
              <a:t>4/25/2016</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950473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938" y="268288"/>
            <a:ext cx="720725"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9" name="Date Placeholder 4"/>
          <p:cNvSpPr>
            <a:spLocks noGrp="1"/>
          </p:cNvSpPr>
          <p:nvPr>
            <p:ph type="dt" sz="half" idx="16"/>
          </p:nvPr>
        </p:nvSpPr>
        <p:spPr/>
        <p:txBody>
          <a:bodyPr/>
          <a:lstStyle>
            <a:lvl1pPr>
              <a:defRPr/>
            </a:lvl1pPr>
          </a:lstStyle>
          <a:p>
            <a:fld id="{AC0B9915-EF5E-4AF8-BAE6-DCAFD7EA232B}" type="datetimeFigureOut">
              <a:rPr lang="en-US" smtClean="0"/>
              <a:pPr/>
              <a:t>4/25/2016</a:t>
            </a:fld>
            <a:endParaRPr lang="en-US"/>
          </a:p>
        </p:txBody>
      </p:sp>
      <p:sp>
        <p:nvSpPr>
          <p:cNvPr id="13" name="Footer Placeholder 5"/>
          <p:cNvSpPr>
            <a:spLocks noGrp="1"/>
          </p:cNvSpPr>
          <p:nvPr>
            <p:ph type="ftr" sz="quarter" idx="17"/>
          </p:nvPr>
        </p:nvSpPr>
        <p:spPr/>
        <p:txBody>
          <a:bodyPr/>
          <a:lstStyle>
            <a:lvl1pPr>
              <a:defRPr/>
            </a:lvl1pPr>
          </a:lstStyle>
          <a:p>
            <a:endParaRPr lang="en-US"/>
          </a:p>
        </p:txBody>
      </p:sp>
      <p:sp>
        <p:nvSpPr>
          <p:cNvPr id="14" name="Slide Number Placeholder 6"/>
          <p:cNvSpPr>
            <a:spLocks noGrp="1"/>
          </p:cNvSpPr>
          <p:nvPr>
            <p:ph type="sldNum" sz="quarter" idx="18"/>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1756338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p:txBody>
          <a:bodyPr/>
          <a:lstStyle>
            <a:lvl1pPr>
              <a:defRPr/>
            </a:lvl1pPr>
          </a:lstStyle>
          <a:p>
            <a:fld id="{AC0B9915-EF5E-4AF8-BAE6-DCAFD7EA232B}" type="datetimeFigureOut">
              <a:rPr lang="en-US" smtClean="0"/>
              <a:pPr/>
              <a:t>4/25/2016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6772465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Vertical Title 1"/>
          <p:cNvSpPr>
            <a:spLocks noGrp="1"/>
          </p:cNvSpPr>
          <p:nvPr>
            <p:ph type="title" orient="vert"/>
          </p:nvPr>
        </p:nvSpPr>
        <p:spPr>
          <a:xfrm>
            <a:off x="7543799" y="1035424"/>
            <a:ext cx="1322295" cy="5090739"/>
          </a:xfrm>
        </p:spPr>
        <p:txBody>
          <a:bodyPr vert="eaVert" anchor="t"/>
          <a:lstStyle/>
          <a:p>
            <a:r>
              <a:rPr lang="en-US"/>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p:txBody>
          <a:bodyPr/>
          <a:lstStyle>
            <a:lvl1pPr>
              <a:defRPr/>
            </a:lvl1pPr>
          </a:lstStyle>
          <a:p>
            <a:fld id="{AC0B9915-EF5E-4AF8-BAE6-DCAFD7EA232B}" type="datetimeFigureOut">
              <a:rPr lang="en-US" smtClean="0"/>
              <a:pPr/>
              <a:t>4/25/2016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1687168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a:xfrm>
            <a:off x="7212013" y="6356350"/>
            <a:ext cx="1752600" cy="365125"/>
          </a:xfrm>
        </p:spPr>
        <p:txBody>
          <a:bodyPr/>
          <a:lstStyle>
            <a:lvl1pPr>
              <a:defRPr/>
            </a:lvl1pPr>
          </a:lstStyle>
          <a:p>
            <a:fld id="{AC0B9915-EF5E-4AF8-BAE6-DCAFD7EA232B}" type="datetimeFigureOut">
              <a:rPr lang="en-US" smtClean="0"/>
              <a:pPr/>
              <a:t>4/25/2016</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300754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5" name="Rectangle 4"/>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6" name="Rectangle 5"/>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en-US" noProof="0"/>
              <a:t>Click icon to add picture</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baseline="0">
                <a:solidFill>
                  <a:schemeClr val="bg1"/>
                </a:solidFill>
              </a:defRPr>
            </a:lvl1pPr>
          </a:lstStyle>
          <a:p>
            <a:fld id="{AC0B9915-EF5E-4AF8-BAE6-DCAFD7EA232B}" type="datetimeFigureOut">
              <a:rPr lang="en-US" smtClean="0"/>
              <a:pPr/>
              <a:t>4/25/2016</a:t>
            </a:fld>
            <a:endParaRPr 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endParaRPr lang="en-US"/>
          </a:p>
        </p:txBody>
      </p:sp>
      <p:sp>
        <p:nvSpPr>
          <p:cNvPr id="10" name="Slide Number Placeholder 5"/>
          <p:cNvSpPr>
            <a:spLocks noGrp="1"/>
          </p:cNvSpPr>
          <p:nvPr>
            <p:ph type="sldNum" sz="quarter" idx="16"/>
          </p:nvPr>
        </p:nvSpPr>
        <p:spPr>
          <a:xfrm>
            <a:off x="8266113" y="6356350"/>
            <a:ext cx="685800" cy="365125"/>
          </a:xfrm>
        </p:spPr>
        <p:txBody>
          <a:bodyPr/>
          <a:lstStyle>
            <a:lvl1pPr eaLnBrk="1" hangingPunct="1">
              <a:defRPr sz="1100">
                <a:solidFill>
                  <a:srgbClr val="858585"/>
                </a:solidFill>
                <a:latin typeface="Century Gothic" pitchFamily="34" charset="0"/>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2344888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5" name="Rectangle 4"/>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2178423" y="914400"/>
            <a:ext cx="6508377" cy="1143000"/>
          </a:xfrm>
        </p:spPr>
        <p:txBody>
          <a:bodyPr/>
          <a:lstStyle/>
          <a:p>
            <a:r>
              <a:rPr lang="en-US"/>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en-US" noProof="0"/>
              <a:t>Click icon to add picture</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fld id="{AC0B9915-EF5E-4AF8-BAE6-DCAFD7EA232B}" type="datetimeFigureOut">
              <a:rPr lang="en-US" smtClean="0"/>
              <a:pPr/>
              <a:t>4/25/2016</a:t>
            </a:fld>
            <a:endParaRPr 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endParaRPr lang="en-US"/>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156872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7759700" y="268288"/>
            <a:ext cx="1098550"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2209801" y="3429000"/>
            <a:ext cx="4966446" cy="1398494"/>
          </a:xfrm>
        </p:spPr>
        <p:txBody>
          <a:bodyPr/>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fld id="{AC0B9915-EF5E-4AF8-BAE6-DCAFD7EA232B}" type="datetimeFigureOut">
              <a:rPr lang="en-US" smtClean="0"/>
              <a:pPr/>
              <a:t>4/25/2016</a:t>
            </a:fld>
            <a:endParaRPr lang="en-US"/>
          </a:p>
        </p:txBody>
      </p:sp>
      <p:sp>
        <p:nvSpPr>
          <p:cNvPr id="6" name="Footer Placeholder 4"/>
          <p:cNvSpPr>
            <a:spLocks noGrp="1"/>
          </p:cNvSpPr>
          <p:nvPr>
            <p:ph type="ftr" sz="quarter" idx="11"/>
          </p:nvPr>
        </p:nvSpPr>
        <p:spPr>
          <a:xfrm>
            <a:off x="174625" y="6356350"/>
            <a:ext cx="5311775" cy="365125"/>
          </a:xfrm>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277935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5" name="Rectangle 4"/>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en-US" noProof="0"/>
              <a:t>Click icon to add picture</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3999891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Date Placeholder 4"/>
          <p:cNvSpPr>
            <a:spLocks noGrp="1"/>
          </p:cNvSpPr>
          <p:nvPr>
            <p:ph type="dt" sz="half" idx="10"/>
          </p:nvPr>
        </p:nvSpPr>
        <p:spPr/>
        <p:txBody>
          <a:bodyPr/>
          <a:lstStyle>
            <a:lvl1pPr>
              <a:defRPr/>
            </a:lvl1pPr>
          </a:lstStyle>
          <a:p>
            <a:fld id="{AC0B9915-EF5E-4AF8-BAE6-DCAFD7EA232B}" type="datetimeFigureOut">
              <a:rPr lang="en-US" smtClean="0"/>
              <a:pPr/>
              <a:t>4/25/2016</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3357136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Date Placeholder 6"/>
          <p:cNvSpPr>
            <a:spLocks noGrp="1"/>
          </p:cNvSpPr>
          <p:nvPr>
            <p:ph type="dt" sz="half" idx="10"/>
          </p:nvPr>
        </p:nvSpPr>
        <p:spPr/>
        <p:txBody>
          <a:bodyPr/>
          <a:lstStyle>
            <a:lvl1pPr>
              <a:defRPr/>
            </a:lvl1pPr>
          </a:lstStyle>
          <a:p>
            <a:fld id="{AC0B9915-EF5E-4AF8-BAE6-DCAFD7EA232B}" type="datetimeFigureOut">
              <a:rPr lang="en-US" smtClean="0"/>
              <a:pPr/>
              <a:t>4/25/2016</a:t>
            </a:fld>
            <a:endParaRPr lang="en-US"/>
          </a:p>
        </p:txBody>
      </p:sp>
      <p:sp>
        <p:nvSpPr>
          <p:cNvPr id="9" name="Footer Placeholder 7"/>
          <p:cNvSpPr>
            <a:spLocks noGrp="1"/>
          </p:cNvSpPr>
          <p:nvPr>
            <p:ph type="ftr" sz="quarter" idx="11"/>
          </p:nvPr>
        </p:nvSpPr>
        <p:spPr/>
        <p:txBody>
          <a:bodyPr/>
          <a:lstStyle>
            <a:lvl1pPr>
              <a:defRPr/>
            </a:lvl1pPr>
          </a:lstStyle>
          <a:p>
            <a:endParaRPr lang="en-US"/>
          </a:p>
        </p:txBody>
      </p:sp>
      <p:sp>
        <p:nvSpPr>
          <p:cNvPr id="10" name="Slide Number Placeholder 8"/>
          <p:cNvSpPr>
            <a:spLocks noGrp="1"/>
          </p:cNvSpPr>
          <p:nvPr>
            <p:ph type="sldNum" sz="quarter" idx="12"/>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2434439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Rectangle 4"/>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2" name="Title 1"/>
          <p:cNvSpPr>
            <a:spLocks noGrp="1"/>
          </p:cNvSpPr>
          <p:nvPr>
            <p:ph type="title"/>
          </p:nvPr>
        </p:nvSpPr>
        <p:spPr>
          <a:xfrm>
            <a:off x="457199" y="914400"/>
            <a:ext cx="7391401" cy="1143000"/>
          </a:xfrm>
        </p:spPr>
        <p:txBody>
          <a:bodyPr/>
          <a:lstStyle/>
          <a:p>
            <a:r>
              <a:rPr lang="en-US"/>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Date Placeholder 4"/>
          <p:cNvSpPr>
            <a:spLocks noGrp="1"/>
          </p:cNvSpPr>
          <p:nvPr>
            <p:ph type="dt" sz="half" idx="14"/>
          </p:nvPr>
        </p:nvSpPr>
        <p:spPr/>
        <p:txBody>
          <a:bodyPr/>
          <a:lstStyle>
            <a:lvl1pPr>
              <a:defRPr/>
            </a:lvl1pPr>
          </a:lstStyle>
          <a:p>
            <a:fld id="{AC0B9915-EF5E-4AF8-BAE6-DCAFD7EA232B}" type="datetimeFigureOut">
              <a:rPr lang="en-US" smtClean="0"/>
              <a:pPr/>
              <a:t>4/25/2016</a:t>
            </a:fld>
            <a:endParaRPr lang="en-US"/>
          </a:p>
        </p:txBody>
      </p:sp>
      <p:sp>
        <p:nvSpPr>
          <p:cNvPr id="7" name="Footer Placeholder 5"/>
          <p:cNvSpPr>
            <a:spLocks noGrp="1"/>
          </p:cNvSpPr>
          <p:nvPr>
            <p:ph type="ftr" sz="quarter" idx="15"/>
          </p:nvPr>
        </p:nvSpPr>
        <p:spPr/>
        <p:txBody>
          <a:bodyPr/>
          <a:lstStyle>
            <a:lvl1pPr>
              <a:defRPr/>
            </a:lvl1pPr>
          </a:lstStyle>
          <a:p>
            <a:endParaRPr lang="en-US"/>
          </a:p>
        </p:txBody>
      </p:sp>
      <p:sp>
        <p:nvSpPr>
          <p:cNvPr id="8" name="Slide Number Placeholder 6"/>
          <p:cNvSpPr>
            <a:spLocks noGrp="1"/>
          </p:cNvSpPr>
          <p:nvPr>
            <p:ph type="sldNum" sz="quarter" idx="16"/>
          </p:nvPr>
        </p:nvSpPr>
        <p:spPr/>
        <p:txBody>
          <a:bodyPr/>
          <a:lstStyle>
            <a:lvl1pPr>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265461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14400"/>
            <a:ext cx="65087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2209800"/>
            <a:ext cx="6508750" cy="3916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199313"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latin typeface="Times New Roman" charset="0"/>
                <a:ea typeface="ＭＳ Ｐゴシック" charset="0"/>
                <a:cs typeface="+mn-cs"/>
              </a:defRPr>
            </a:lvl1pPr>
          </a:lstStyle>
          <a:p>
            <a:fld id="{AC0B9915-EF5E-4AF8-BAE6-DCAFD7EA232B}" type="datetimeFigureOut">
              <a:rPr lang="en-US" smtClean="0"/>
              <a:pPr/>
              <a:t>4/25/2016</a:t>
            </a:fld>
            <a:endParaRPr lang="en-US"/>
          </a:p>
        </p:txBody>
      </p:sp>
      <p:sp>
        <p:nvSpPr>
          <p:cNvPr id="5" name="Footer Placeholder 4"/>
          <p:cNvSpPr>
            <a:spLocks noGrp="1"/>
          </p:cNvSpPr>
          <p:nvPr>
            <p:ph type="ftr" sz="quarter" idx="3"/>
          </p:nvPr>
        </p:nvSpPr>
        <p:spPr>
          <a:xfrm>
            <a:off x="174625"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latin typeface="Times New Roman" charset="0"/>
                <a:ea typeface="ＭＳ Ｐゴシック" charset="0"/>
                <a:cs typeface="+mn-cs"/>
              </a:defRPr>
            </a:lvl1pPr>
          </a:lstStyle>
          <a:p>
            <a:endParaRPr lang="en-US"/>
          </a:p>
        </p:txBody>
      </p:sp>
      <p:sp>
        <p:nvSpPr>
          <p:cNvPr id="6" name="Slide Number Placeholder 5"/>
          <p:cNvSpPr>
            <a:spLocks noGrp="1"/>
          </p:cNvSpPr>
          <p:nvPr>
            <p:ph type="sldNum" sz="quarter" idx="4"/>
          </p:nvPr>
        </p:nvSpPr>
        <p:spPr>
          <a:xfrm>
            <a:off x="8256588" y="360363"/>
            <a:ext cx="506412" cy="365125"/>
          </a:xfrm>
          <a:prstGeom prst="rect">
            <a:avLst/>
          </a:prstGeom>
        </p:spPr>
        <p:txBody>
          <a:bodyPr vert="horz" wrap="square" lIns="91440" tIns="45720" rIns="91440" bIns="45720" numCol="1" anchor="ctr" anchorCtr="0" compatLnSpc="1">
            <a:prstTxWarp prst="textNoShape">
              <a:avLst/>
            </a:prstTxWarp>
          </a:bodyPr>
          <a:lstStyle>
            <a:lvl1pPr algn="r">
              <a:defRPr sz="2200" b="1">
                <a:solidFill>
                  <a:schemeClr val="bg1"/>
                </a:solidFill>
              </a:defRPr>
            </a:lvl1pPr>
          </a:lstStyle>
          <a:p>
            <a:fld id="{9D4F7F10-B8BA-4DE4-8B5F-191FE19298AA}" type="slidenum">
              <a:rPr lang="en-US" smtClean="0"/>
              <a:pPr/>
              <a:t>‹#›</a:t>
            </a:fld>
            <a:endParaRPr lang="en-US"/>
          </a:p>
        </p:txBody>
      </p:sp>
    </p:spTree>
    <p:extLst>
      <p:ext uri="{BB962C8B-B14F-4D97-AF65-F5344CB8AC3E}">
        <p14:creationId xmlns:p14="http://schemas.microsoft.com/office/powerpoint/2010/main" val="4917156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 id="2147483698" r:id="rId18"/>
    <p:sldLayoutId id="2147483699" r:id="rId19"/>
  </p:sldLayoutIdLst>
  <p:txStyles>
    <p:titleStyle>
      <a:lvl1pPr algn="l" rtl="0" eaLnBrk="1" fontAlgn="base" hangingPunct="1">
        <a:spcBef>
          <a:spcPct val="0"/>
        </a:spcBef>
        <a:spcAft>
          <a:spcPct val="0"/>
        </a:spcAft>
        <a:defRPr sz="3600" kern="1200">
          <a:solidFill>
            <a:schemeClr val="accent1"/>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2pPr>
      <a:lvl3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3pPr>
      <a:lvl4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4pPr>
      <a:lvl5pPr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accent1"/>
          </a:solidFill>
          <a:latin typeface="Century Gothic" charset="0"/>
          <a:ea typeface="ＭＳ Ｐゴシック" charset="0"/>
          <a:cs typeface="ＭＳ Ｐゴシック" charset="0"/>
        </a:defRPr>
      </a:lvl9pPr>
    </p:titleStyle>
    <p:bodyStyle>
      <a:lvl1pPr marL="228600" indent="-228600" algn="l" rtl="0" eaLnBrk="1" fontAlgn="base" hangingPunct="1">
        <a:spcBef>
          <a:spcPts val="1800"/>
        </a:spcBef>
        <a:spcAft>
          <a:spcPct val="0"/>
        </a:spcAft>
        <a:buClr>
          <a:schemeClr val="accent1"/>
        </a:buClr>
        <a:buSzPct val="100000"/>
        <a:buFont typeface="Wingdings 2" pitchFamily="18" charset="2"/>
        <a:buChar char="¡"/>
        <a:defRPr sz="2000" kern="1200">
          <a:solidFill>
            <a:schemeClr val="tx2"/>
          </a:solidFill>
          <a:latin typeface="+mn-lt"/>
          <a:ea typeface="ＭＳ Ｐゴシック" charset="0"/>
          <a:cs typeface="ＭＳ Ｐゴシック" charset="0"/>
        </a:defRPr>
      </a:lvl1pPr>
      <a:lvl2pPr marL="457200" indent="-228600" algn="l" rtl="0" eaLnBrk="1" fontAlgn="base" hangingPunct="1">
        <a:spcBef>
          <a:spcPts val="600"/>
        </a:spcBef>
        <a:spcAft>
          <a:spcPct val="0"/>
        </a:spcAft>
        <a:buClr>
          <a:srgbClr val="4D0000"/>
        </a:buClr>
        <a:buSzPct val="100000"/>
        <a:buFont typeface="Wingdings 2" pitchFamily="18" charset="2"/>
        <a:buChar char="¡"/>
        <a:defRPr kern="1200">
          <a:solidFill>
            <a:schemeClr val="tx2"/>
          </a:solidFill>
          <a:latin typeface="+mn-lt"/>
          <a:ea typeface="ＭＳ Ｐゴシック" charset="0"/>
          <a:cs typeface="+mn-cs"/>
        </a:defRPr>
      </a:lvl2pPr>
      <a:lvl3pPr marL="685800" indent="-228600" algn="l" rtl="0" eaLnBrk="1" fontAlgn="base" hangingPunct="1">
        <a:spcBef>
          <a:spcPts val="600"/>
        </a:spcBef>
        <a:spcAft>
          <a:spcPct val="0"/>
        </a:spcAft>
        <a:buClr>
          <a:schemeClr val="accent1"/>
        </a:buClr>
        <a:buSzPct val="100000"/>
        <a:buFont typeface="Wingdings 2" pitchFamily="18" charset="2"/>
        <a:buChar char="¡"/>
        <a:defRPr kern="1200">
          <a:solidFill>
            <a:schemeClr val="tx2"/>
          </a:solidFill>
          <a:latin typeface="+mn-lt"/>
          <a:ea typeface="ＭＳ Ｐゴシック" charset="0"/>
          <a:cs typeface="+mn-cs"/>
        </a:defRPr>
      </a:lvl3pPr>
      <a:lvl4pPr marL="914400" indent="-228600" algn="l" rtl="0" eaLnBrk="1" fontAlgn="base" hangingPunct="1">
        <a:spcBef>
          <a:spcPts val="600"/>
        </a:spcBef>
        <a:spcAft>
          <a:spcPct val="0"/>
        </a:spcAft>
        <a:buClr>
          <a:srgbClr val="4D0000"/>
        </a:buClr>
        <a:buSzPct val="100000"/>
        <a:buFont typeface="Wingdings 2" pitchFamily="18" charset="2"/>
        <a:buChar char="¡"/>
        <a:defRPr kern="1200">
          <a:solidFill>
            <a:schemeClr val="tx2"/>
          </a:solidFill>
          <a:latin typeface="+mn-lt"/>
          <a:ea typeface="ＭＳ Ｐゴシック" charset="0"/>
          <a:cs typeface="+mn-cs"/>
        </a:defRPr>
      </a:lvl4pPr>
      <a:lvl5pPr marL="1143000" indent="-228600" algn="l" rtl="0" eaLnBrk="1" fontAlgn="base" hangingPunct="1">
        <a:spcBef>
          <a:spcPts val="600"/>
        </a:spcBef>
        <a:spcAft>
          <a:spcPct val="0"/>
        </a:spcAft>
        <a:buClr>
          <a:schemeClr val="accent1"/>
        </a:buClr>
        <a:buSzPct val="100000"/>
        <a:buFont typeface="Wingdings 2" pitchFamily="18" charset="2"/>
        <a:buChar char="¡"/>
        <a:defRPr kern="1200">
          <a:solidFill>
            <a:schemeClr val="tx2"/>
          </a:solidFill>
          <a:latin typeface="+mn-lt"/>
          <a:ea typeface="ＭＳ Ｐゴシック" charset="0"/>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20.jpe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23.jpeg"/><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5.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9.w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http://isite.lps.org/sputnam/LHS_IB/IBChemistry/UNIT5ChemReactions/GasKMT.jpg"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2.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7.bin"/><Relationship Id="rId5" Type="http://schemas.openxmlformats.org/officeDocument/2006/relationships/image" Target="../media/image31.wmf"/><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3.wmf"/><Relationship Id="rId5" Type="http://schemas.openxmlformats.org/officeDocument/2006/relationships/oleObject" Target="../embeddings/oleObject8.bin"/><Relationship Id="rId4" Type="http://schemas.openxmlformats.org/officeDocument/2006/relationships/image" Target="../media/image34.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0.bin"/><Relationship Id="rId5" Type="http://schemas.openxmlformats.org/officeDocument/2006/relationships/image" Target="../media/image35.wmf"/><Relationship Id="rId4" Type="http://schemas.openxmlformats.org/officeDocument/2006/relationships/oleObject" Target="../embeddings/oleObject9.bin"/></Relationships>
</file>

<file path=ppt/slides/_rels/slide27.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39.jpeg"/><Relationship Id="rId4" Type="http://schemas.openxmlformats.org/officeDocument/2006/relationships/image" Target="../media/image38.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1.jpeg"/><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17.gif"/><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Chemistry</a:t>
            </a:r>
          </a:p>
        </p:txBody>
      </p:sp>
      <p:sp>
        <p:nvSpPr>
          <p:cNvPr id="3" name="Subtitle 2"/>
          <p:cNvSpPr>
            <a:spLocks noGrp="1"/>
          </p:cNvSpPr>
          <p:nvPr>
            <p:ph type="subTitle" idx="1"/>
          </p:nvPr>
        </p:nvSpPr>
        <p:spPr/>
        <p:txBody>
          <a:bodyPr/>
          <a:lstStyle/>
          <a:p>
            <a:r>
              <a:rPr lang="en-US" dirty="0"/>
              <a:t>Ideal Gases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Gay-Lussac’s Law</a:t>
            </a:r>
          </a:p>
        </p:txBody>
      </p:sp>
      <p:sp>
        <p:nvSpPr>
          <p:cNvPr id="3" name="Content Placeholder 2"/>
          <p:cNvSpPr>
            <a:spLocks noGrp="1"/>
          </p:cNvSpPr>
          <p:nvPr>
            <p:ph idx="1"/>
          </p:nvPr>
        </p:nvSpPr>
        <p:spPr>
          <a:xfrm>
            <a:off x="381000" y="762000"/>
            <a:ext cx="8534400" cy="5364163"/>
          </a:xfrm>
          <a:solidFill>
            <a:schemeClr val="bg1"/>
          </a:solidFill>
        </p:spPr>
        <p:txBody>
          <a:bodyPr/>
          <a:lstStyle/>
          <a:p>
            <a:r>
              <a:rPr lang="en-US" dirty="0"/>
              <a:t>Studied relationship of pressure </a:t>
            </a:r>
            <a:r>
              <a:rPr lang="en-US" dirty="0" err="1"/>
              <a:t>vs</a:t>
            </a:r>
            <a:r>
              <a:rPr lang="en-US" dirty="0"/>
              <a:t> temperature</a:t>
            </a:r>
          </a:p>
          <a:p>
            <a:pPr lvl="1"/>
            <a:r>
              <a:rPr lang="en-US" dirty="0"/>
              <a:t>Published his work, and credited Jacques Charles for Volume/Temperature relationship</a:t>
            </a:r>
          </a:p>
          <a:p>
            <a:r>
              <a:rPr lang="en-US" dirty="0"/>
              <a:t>Found that pressure and temperature are directly proportional: </a:t>
            </a:r>
          </a:p>
        </p:txBody>
      </p:sp>
      <p:pic>
        <p:nvPicPr>
          <p:cNvPr id="75779" name="Picture 3"/>
          <p:cNvPicPr>
            <a:picLocks noChangeAspect="1" noChangeArrowheads="1"/>
          </p:cNvPicPr>
          <p:nvPr/>
        </p:nvPicPr>
        <p:blipFill>
          <a:blip r:embed="rId4" cstate="email"/>
          <a:srcRect/>
          <a:stretch>
            <a:fillRect/>
          </a:stretch>
        </p:blipFill>
        <p:spPr bwMode="auto">
          <a:xfrm>
            <a:off x="6477000" y="2438400"/>
            <a:ext cx="2471738" cy="2457450"/>
          </a:xfrm>
          <a:prstGeom prst="rect">
            <a:avLst/>
          </a:prstGeom>
          <a:noFill/>
          <a:ln w="9525">
            <a:noFill/>
            <a:miter lim="800000"/>
            <a:headEnd/>
            <a:tailEnd/>
          </a:ln>
        </p:spPr>
      </p:pic>
      <p:pic>
        <p:nvPicPr>
          <p:cNvPr id="75781" name="Picture 5" descr="http://ouitschem.weebly.com/uploads/8/6/9/7/8697521/685557087.jpg"/>
          <p:cNvPicPr>
            <a:picLocks noChangeAspect="1" noChangeArrowheads="1"/>
          </p:cNvPicPr>
          <p:nvPr/>
        </p:nvPicPr>
        <p:blipFill>
          <a:blip r:embed="rId5" cstate="email"/>
          <a:srcRect/>
          <a:stretch>
            <a:fillRect/>
          </a:stretch>
        </p:blipFill>
        <p:spPr bwMode="auto">
          <a:xfrm>
            <a:off x="304800" y="3276600"/>
            <a:ext cx="5385953" cy="3429000"/>
          </a:xfrm>
          <a:prstGeom prst="rect">
            <a:avLst/>
          </a:prstGeom>
          <a:noFill/>
        </p:spPr>
      </p:pic>
      <p:graphicFrame>
        <p:nvGraphicFramePr>
          <p:cNvPr id="6" name="Object 5"/>
          <p:cNvGraphicFramePr>
            <a:graphicFrameLocks noChangeAspect="1"/>
          </p:cNvGraphicFramePr>
          <p:nvPr>
            <p:extLst>
              <p:ext uri="{D42A27DB-BD31-4B8C-83A1-F6EECF244321}">
                <p14:modId xmlns:p14="http://schemas.microsoft.com/office/powerpoint/2010/main" val="3074133269"/>
              </p:ext>
            </p:extLst>
          </p:nvPr>
        </p:nvGraphicFramePr>
        <p:xfrm>
          <a:off x="2945423" y="2133600"/>
          <a:ext cx="1406770" cy="1219200"/>
        </p:xfrm>
        <a:graphic>
          <a:graphicData uri="http://schemas.openxmlformats.org/presentationml/2006/ole">
            <mc:AlternateContent xmlns:mc="http://schemas.openxmlformats.org/markup-compatibility/2006">
              <mc:Choice xmlns:v="urn:schemas-microsoft-com:vml" Requires="v">
                <p:oleObj spid="_x0000_s3075" name="Equation" r:id="rId6" imgW="571320" imgH="495000" progId="Equation.DSMT4">
                  <p:embed/>
                </p:oleObj>
              </mc:Choice>
              <mc:Fallback>
                <p:oleObj name="Equation" r:id="rId6" imgW="571320" imgH="495000" progId="Equation.DSMT4">
                  <p:embed/>
                  <p:pic>
                    <p:nvPicPr>
                      <p:cNvPr id="4" name="Object 3"/>
                      <p:cNvPicPr/>
                      <p:nvPr/>
                    </p:nvPicPr>
                    <p:blipFill>
                      <a:blip r:embed="rId7"/>
                      <a:stretch>
                        <a:fillRect/>
                      </a:stretch>
                    </p:blipFill>
                    <p:spPr>
                      <a:xfrm>
                        <a:off x="2945423" y="2133600"/>
                        <a:ext cx="1406770" cy="1219200"/>
                      </a:xfrm>
                      <a:prstGeom prst="rect">
                        <a:avLst/>
                      </a:prstGeom>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Avogadro’s Law</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Very simple relationship: adding gas molecules causes expansion</a:t>
            </a:r>
          </a:p>
        </p:txBody>
      </p:sp>
      <p:pic>
        <p:nvPicPr>
          <p:cNvPr id="73730" name="Picture 2" descr="http://faculty.sdmiramar.edu/fgarces/zCourse/All_Year/Ch100_OL/aMy_FileLec/04OL_LecNotes_Ch100/07_Gas/701_GasLaws/701_pic/Avogadroballoon.jpg"/>
          <p:cNvPicPr>
            <a:picLocks noChangeAspect="1" noChangeArrowheads="1"/>
          </p:cNvPicPr>
          <p:nvPr/>
        </p:nvPicPr>
        <p:blipFill>
          <a:blip r:embed="rId4" cstate="email"/>
          <a:srcRect/>
          <a:stretch>
            <a:fillRect/>
          </a:stretch>
        </p:blipFill>
        <p:spPr bwMode="auto">
          <a:xfrm>
            <a:off x="380999" y="2895600"/>
            <a:ext cx="3495513" cy="3586702"/>
          </a:xfrm>
          <a:prstGeom prst="rect">
            <a:avLst/>
          </a:prstGeom>
          <a:noFill/>
        </p:spPr>
      </p:pic>
      <p:pic>
        <p:nvPicPr>
          <p:cNvPr id="73732" name="Picture 4" descr="http://www.traderjoes.com/images/fearless-flyer/uploads/article-574/65355-number-guacamole.jpg"/>
          <p:cNvPicPr>
            <a:picLocks noChangeAspect="1" noChangeArrowheads="1"/>
          </p:cNvPicPr>
          <p:nvPr/>
        </p:nvPicPr>
        <p:blipFill>
          <a:blip r:embed="rId5" cstate="email"/>
          <a:srcRect/>
          <a:stretch>
            <a:fillRect/>
          </a:stretch>
        </p:blipFill>
        <p:spPr bwMode="auto">
          <a:xfrm>
            <a:off x="4953000" y="2514600"/>
            <a:ext cx="3733800" cy="4036541"/>
          </a:xfrm>
          <a:prstGeom prst="rect">
            <a:avLst/>
          </a:prstGeom>
          <a:noFill/>
        </p:spPr>
      </p:pic>
      <p:graphicFrame>
        <p:nvGraphicFramePr>
          <p:cNvPr id="7" name="Object 6"/>
          <p:cNvGraphicFramePr>
            <a:graphicFrameLocks noChangeAspect="1"/>
          </p:cNvGraphicFramePr>
          <p:nvPr>
            <p:extLst>
              <p:ext uri="{D42A27DB-BD31-4B8C-83A1-F6EECF244321}">
                <p14:modId xmlns:p14="http://schemas.microsoft.com/office/powerpoint/2010/main" val="4243186812"/>
              </p:ext>
            </p:extLst>
          </p:nvPr>
        </p:nvGraphicFramePr>
        <p:xfrm>
          <a:off x="2743199" y="990600"/>
          <a:ext cx="1846385" cy="1600200"/>
        </p:xfrm>
        <a:graphic>
          <a:graphicData uri="http://schemas.openxmlformats.org/presentationml/2006/ole">
            <mc:AlternateContent xmlns:mc="http://schemas.openxmlformats.org/markup-compatibility/2006">
              <mc:Choice xmlns:v="urn:schemas-microsoft-com:vml" Requires="v">
                <p:oleObj spid="_x0000_s4099" name="Equation" r:id="rId6" imgW="571320" imgH="495000" progId="Equation.DSMT4">
                  <p:embed/>
                </p:oleObj>
              </mc:Choice>
              <mc:Fallback>
                <p:oleObj name="Equation" r:id="rId6" imgW="571320" imgH="495000" progId="Equation.DSMT4">
                  <p:embed/>
                  <p:pic>
                    <p:nvPicPr>
                      <p:cNvPr id="4" name="Object 3"/>
                      <p:cNvPicPr/>
                      <p:nvPr/>
                    </p:nvPicPr>
                    <p:blipFill>
                      <a:blip r:embed="rId7"/>
                      <a:stretch>
                        <a:fillRect/>
                      </a:stretch>
                    </p:blipFill>
                    <p:spPr>
                      <a:xfrm>
                        <a:off x="2743199" y="990600"/>
                        <a:ext cx="1846385" cy="1600200"/>
                      </a:xfrm>
                      <a:prstGeom prst="rect">
                        <a:avLst/>
                      </a:prstGeom>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Tire pressure</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A tire on the road is inflated to 45psi at 22°C.  While driving, friction heats it to 120C.  Since the tire cannot expand, calculate the final pressure.</a:t>
            </a:r>
          </a:p>
          <a:p>
            <a:endParaRPr lang="en-US" dirty="0"/>
          </a:p>
        </p:txBody>
      </p:sp>
      <p:pic>
        <p:nvPicPr>
          <p:cNvPr id="71682" name="Picture 2" descr="http://williamsautoservice.net/wp-content/uploads/tirePressure.jpg"/>
          <p:cNvPicPr>
            <a:picLocks noChangeAspect="1" noChangeArrowheads="1"/>
          </p:cNvPicPr>
          <p:nvPr/>
        </p:nvPicPr>
        <p:blipFill>
          <a:blip r:embed="rId3" cstate="email"/>
          <a:srcRect/>
          <a:stretch>
            <a:fillRect/>
          </a:stretch>
        </p:blipFill>
        <p:spPr bwMode="auto">
          <a:xfrm>
            <a:off x="5562600" y="1524000"/>
            <a:ext cx="3333750" cy="22574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Piston</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A piston is compressed at standard atmospheric pressure and a volume of 40.mL down to a volume of 5.0mL.  Calculate the pressure at this volume.</a:t>
            </a:r>
          </a:p>
        </p:txBody>
      </p:sp>
      <p:sp>
        <p:nvSpPr>
          <p:cNvPr id="69634" name="AutoShape 2" descr="Image result for piston compress chemist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9636" name="Picture 4" descr="http://www.skill-guru.com/files/quest/ckimages/q5Highschool%20chemistry%20test.jpg"/>
          <p:cNvPicPr>
            <a:picLocks noChangeAspect="1" noChangeArrowheads="1"/>
          </p:cNvPicPr>
          <p:nvPr/>
        </p:nvPicPr>
        <p:blipFill>
          <a:blip r:embed="rId3" cstate="email"/>
          <a:srcRect/>
          <a:stretch>
            <a:fillRect/>
          </a:stretch>
        </p:blipFill>
        <p:spPr bwMode="auto">
          <a:xfrm>
            <a:off x="5562600" y="1600200"/>
            <a:ext cx="3038475" cy="2514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Inflatable device</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An inflatable bladder holds 4.8mol of a gas at a volume of 2.2L.  Calculate the number of moles required for it to reach 6.0L.</a:t>
            </a:r>
          </a:p>
        </p:txBody>
      </p:sp>
      <p:pic>
        <p:nvPicPr>
          <p:cNvPr id="96258" name="Picture 2" descr="http://www.permatyperubber.com/images/inflatable-pipe-plugs-nrb-big.jpg"/>
          <p:cNvPicPr>
            <a:picLocks noChangeAspect="1" noChangeArrowheads="1"/>
          </p:cNvPicPr>
          <p:nvPr/>
        </p:nvPicPr>
        <p:blipFill>
          <a:blip r:embed="rId3" cstate="email"/>
          <a:srcRect/>
          <a:stretch>
            <a:fillRect/>
          </a:stretch>
        </p:blipFill>
        <p:spPr bwMode="auto">
          <a:xfrm>
            <a:off x="1447800" y="4724400"/>
            <a:ext cx="3257620" cy="1752600"/>
          </a:xfrm>
          <a:prstGeom prst="rect">
            <a:avLst/>
          </a:prstGeom>
          <a:noFill/>
        </p:spPr>
      </p:pic>
      <p:pic>
        <p:nvPicPr>
          <p:cNvPr id="96262" name="Picture 6" descr="http://www.littleotterswim.com/wordpress/wp-content/uploads/2010/12/Use_Floaties.jpg"/>
          <p:cNvPicPr>
            <a:picLocks noChangeAspect="1" noChangeArrowheads="1"/>
          </p:cNvPicPr>
          <p:nvPr/>
        </p:nvPicPr>
        <p:blipFill>
          <a:blip r:embed="rId4" cstate="email"/>
          <a:srcRect/>
          <a:stretch>
            <a:fillRect/>
          </a:stretch>
        </p:blipFill>
        <p:spPr bwMode="auto">
          <a:xfrm>
            <a:off x="6019800" y="3505200"/>
            <a:ext cx="2362200" cy="2362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Pressure cooking</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A pressure cooker has 2.5L of space to hold a gas.  It is initially at 1.1atm when held at room temperature of 25°.  Water is allowed to boil, raising the gas temperature.  Calculate the new pressure in the cooker.</a:t>
            </a:r>
          </a:p>
          <a:p>
            <a:endParaRPr lang="en-US" dirty="0"/>
          </a:p>
        </p:txBody>
      </p:sp>
      <p:pic>
        <p:nvPicPr>
          <p:cNvPr id="94210" name="Picture 2" descr="http://www.pressurecookerdiaries.com/wp-content/uploads/2010/09/GR2007022000797.gif"/>
          <p:cNvPicPr>
            <a:picLocks noChangeAspect="1" noChangeArrowheads="1"/>
          </p:cNvPicPr>
          <p:nvPr/>
        </p:nvPicPr>
        <p:blipFill>
          <a:blip r:embed="rId3" cstate="email"/>
          <a:srcRect/>
          <a:stretch>
            <a:fillRect/>
          </a:stretch>
        </p:blipFill>
        <p:spPr bwMode="auto">
          <a:xfrm>
            <a:off x="5105400" y="1752600"/>
            <a:ext cx="4038600" cy="318428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The Combined Gas Law</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We can combine all of our gas laws into one equation</a:t>
            </a:r>
          </a:p>
          <a:p>
            <a:pPr lvl="1"/>
            <a:r>
              <a:rPr lang="en-US" dirty="0"/>
              <a:t>this can be used for any of these types of problems</a:t>
            </a:r>
          </a:p>
          <a:p>
            <a:pPr lvl="1"/>
            <a:r>
              <a:rPr lang="en-US" dirty="0"/>
              <a:t>variables that are held </a:t>
            </a:r>
            <a:r>
              <a:rPr lang="en-US" b="1" u="sng" dirty="0"/>
              <a:t>constant</a:t>
            </a:r>
            <a:r>
              <a:rPr lang="en-US" u="sng" dirty="0"/>
              <a:t> </a:t>
            </a:r>
            <a:r>
              <a:rPr lang="en-US" dirty="0"/>
              <a:t>are unnecessary on either side of the equation</a:t>
            </a:r>
          </a:p>
          <a:p>
            <a:pPr lvl="1"/>
            <a:r>
              <a:rPr lang="en-US" dirty="0"/>
              <a:t>quantities that change are necessary and should be kept</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418949394"/>
              </p:ext>
            </p:extLst>
          </p:nvPr>
        </p:nvGraphicFramePr>
        <p:xfrm>
          <a:off x="3370263" y="2643188"/>
          <a:ext cx="2709862" cy="1600200"/>
        </p:xfrm>
        <a:graphic>
          <a:graphicData uri="http://schemas.openxmlformats.org/presentationml/2006/ole">
            <mc:AlternateContent xmlns:mc="http://schemas.openxmlformats.org/markup-compatibility/2006">
              <mc:Choice xmlns:v="urn:schemas-microsoft-com:vml" Requires="v">
                <p:oleObj spid="_x0000_s5123" name="Equation" r:id="rId4" imgW="838080" imgH="495000" progId="Equation.DSMT4">
                  <p:embed/>
                </p:oleObj>
              </mc:Choice>
              <mc:Fallback>
                <p:oleObj name="Equation" r:id="rId4" imgW="838080" imgH="495000" progId="Equation.DSMT4">
                  <p:embed/>
                  <p:pic>
                    <p:nvPicPr>
                      <p:cNvPr id="4" name="Object 3"/>
                      <p:cNvPicPr/>
                      <p:nvPr/>
                    </p:nvPicPr>
                    <p:blipFill>
                      <a:blip r:embed="rId5"/>
                      <a:stretch>
                        <a:fillRect/>
                      </a:stretch>
                    </p:blipFill>
                    <p:spPr>
                      <a:xfrm>
                        <a:off x="3370263" y="2643188"/>
                        <a:ext cx="2709862" cy="1600200"/>
                      </a:xfrm>
                      <a:prstGeom prst="rect">
                        <a:avLst/>
                      </a:prstGeom>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Atmospheric pressure</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The volume of a weather balloon is 8.0m</a:t>
            </a:r>
            <a:r>
              <a:rPr lang="en-US" baseline="30000" dirty="0"/>
              <a:t>3</a:t>
            </a:r>
            <a:r>
              <a:rPr lang="en-US" dirty="0"/>
              <a:t> at 310K on the ground.  As it rises, the temperature drops to 220K, the volume of the balloon increases to 12m</a:t>
            </a:r>
            <a:r>
              <a:rPr lang="en-US" baseline="30000" dirty="0"/>
              <a:t>2</a:t>
            </a:r>
            <a:r>
              <a:rPr lang="en-US" dirty="0"/>
              <a:t>.</a:t>
            </a:r>
          </a:p>
          <a:p>
            <a:pPr lvl="1"/>
            <a:r>
              <a:rPr lang="en-US" dirty="0"/>
              <a:t>a)  Calculate the pressure of the balloon at this height.  </a:t>
            </a:r>
          </a:p>
          <a:p>
            <a:pPr lvl="1"/>
            <a:r>
              <a:rPr lang="en-US" dirty="0"/>
              <a:t>b)  Using the physical relationship </a:t>
            </a:r>
            <a:r>
              <a:rPr lang="en-US" i="1" dirty="0"/>
              <a:t>P = </a:t>
            </a:r>
            <a:r>
              <a:rPr lang="en-US" i="1" dirty="0" err="1"/>
              <a:t>P</a:t>
            </a:r>
            <a:r>
              <a:rPr lang="en-US" i="1" baseline="-25000" dirty="0" err="1"/>
              <a:t>atm</a:t>
            </a:r>
            <a:r>
              <a:rPr lang="en-US" i="1" dirty="0"/>
              <a:t> + </a:t>
            </a:r>
            <a:r>
              <a:rPr lang="en-US" i="1" dirty="0" err="1"/>
              <a:t>dgh</a:t>
            </a:r>
            <a:r>
              <a:rPr lang="en-US" dirty="0"/>
              <a:t>, calculate the height; here, </a:t>
            </a:r>
            <a:r>
              <a:rPr lang="en-US" i="1" dirty="0"/>
              <a:t>g</a:t>
            </a:r>
            <a:r>
              <a:rPr lang="en-US" dirty="0"/>
              <a:t> = 10m/s</a:t>
            </a:r>
            <a:r>
              <a:rPr lang="en-US" baseline="30000" dirty="0"/>
              <a:t>2</a:t>
            </a:r>
            <a:r>
              <a:rPr lang="en-US" dirty="0"/>
              <a:t>, the acceleration due to gravity.</a:t>
            </a:r>
          </a:p>
        </p:txBody>
      </p:sp>
      <p:pic>
        <p:nvPicPr>
          <p:cNvPr id="90114" name="Picture 2" descr="Image of the National Weather Service&amp;#039;s Michelle Margraf Launching a Weather Balloon"/>
          <p:cNvPicPr>
            <a:picLocks noChangeAspect="1" noChangeArrowheads="1"/>
          </p:cNvPicPr>
          <p:nvPr/>
        </p:nvPicPr>
        <p:blipFill>
          <a:blip r:embed="rId3" cstate="email"/>
          <a:srcRect/>
          <a:stretch>
            <a:fillRect/>
          </a:stretch>
        </p:blipFill>
        <p:spPr bwMode="auto">
          <a:xfrm>
            <a:off x="6858000" y="3810000"/>
            <a:ext cx="2181225" cy="291043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Sealed tank</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A sealed tank of volume 0.10m</a:t>
            </a:r>
            <a:r>
              <a:rPr lang="en-US" baseline="30000" dirty="0"/>
              <a:t>3</a:t>
            </a:r>
            <a:r>
              <a:rPr lang="en-US" dirty="0"/>
              <a:t> contains air at 27°C° under 18kPa of pressure.  The valve can withstand 50kPa of pressure.  a)  What is the maximum temperature of this gas without releasing any?  b)  Suppose you needed to raise the temperature to that in part (a)  but maintain a pressure of 18kPa; how much of the gas must you release?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Helium tank</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A clown brings a helium tank to a party.  When full, each balloon is a sphere of radius 35cm.  The tank is a cylinder at a pressure of 16MPa, and it has a height of 1.3m and radius of 0.22cm.  Calculate the number of balloons he can fill.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The Kinetic Theory of Gases</a:t>
            </a:r>
          </a:p>
        </p:txBody>
      </p:sp>
      <p:sp>
        <p:nvSpPr>
          <p:cNvPr id="3" name="Content Placeholder 2"/>
          <p:cNvSpPr>
            <a:spLocks noGrp="1"/>
          </p:cNvSpPr>
          <p:nvPr>
            <p:ph idx="1"/>
          </p:nvPr>
        </p:nvSpPr>
        <p:spPr>
          <a:xfrm>
            <a:off x="76200" y="762000"/>
            <a:ext cx="8915400" cy="5364163"/>
          </a:xfrm>
          <a:solidFill>
            <a:schemeClr val="bg1"/>
          </a:solidFill>
        </p:spPr>
        <p:txBody>
          <a:bodyPr/>
          <a:lstStyle/>
          <a:p>
            <a:r>
              <a:rPr lang="en-US" dirty="0"/>
              <a:t>An ideal gas is said to have the following characteristics:</a:t>
            </a:r>
          </a:p>
          <a:p>
            <a:pPr lvl="1"/>
            <a:r>
              <a:rPr lang="en-US" dirty="0"/>
              <a:t>Very small particles with relatively large </a:t>
            </a:r>
            <a:r>
              <a:rPr lang="en-US" b="1" u="sng" dirty="0"/>
              <a:t>mean</a:t>
            </a:r>
            <a:r>
              <a:rPr lang="en-US" u="sng" dirty="0"/>
              <a:t> </a:t>
            </a:r>
            <a:r>
              <a:rPr lang="en-US" b="1" u="sng" dirty="0"/>
              <a:t>free</a:t>
            </a:r>
            <a:r>
              <a:rPr lang="en-US" u="sng" dirty="0"/>
              <a:t> </a:t>
            </a:r>
            <a:r>
              <a:rPr lang="en-US" b="1" u="sng" dirty="0"/>
              <a:t>paths</a:t>
            </a:r>
            <a:br>
              <a:rPr lang="en-US" u="sng" dirty="0"/>
            </a:br>
            <a:endParaRPr lang="en-US" dirty="0"/>
          </a:p>
          <a:p>
            <a:pPr lvl="2"/>
            <a:r>
              <a:rPr lang="en-US" dirty="0"/>
              <a:t>thus few </a:t>
            </a:r>
            <a:r>
              <a:rPr lang="en-US" b="1" u="sng" dirty="0"/>
              <a:t>collisions</a:t>
            </a:r>
            <a:r>
              <a:rPr lang="en-US" u="sng" dirty="0"/>
              <a:t> </a:t>
            </a:r>
            <a:r>
              <a:rPr lang="en-US" dirty="0"/>
              <a:t>with other gas particles &amp; walls</a:t>
            </a:r>
            <a:br>
              <a:rPr lang="en-US" dirty="0"/>
            </a:br>
            <a:endParaRPr lang="en-US" dirty="0"/>
          </a:p>
          <a:p>
            <a:pPr lvl="0"/>
            <a:r>
              <a:rPr lang="en-US" dirty="0"/>
              <a:t>Perfectly elastic collisions with particles and wall</a:t>
            </a:r>
            <a:br>
              <a:rPr lang="en-US" dirty="0"/>
            </a:br>
            <a:endParaRPr lang="en-US" dirty="0"/>
          </a:p>
          <a:p>
            <a:pPr lvl="1"/>
            <a:r>
              <a:rPr lang="en-US" dirty="0"/>
              <a:t>No </a:t>
            </a:r>
            <a:r>
              <a:rPr lang="en-US" u="sng" dirty="0"/>
              <a:t>“</a:t>
            </a:r>
            <a:r>
              <a:rPr lang="en-US" b="1" u="sng" dirty="0"/>
              <a:t>sticky</a:t>
            </a:r>
            <a:r>
              <a:rPr lang="en-US" u="sng" dirty="0"/>
              <a:t>”</a:t>
            </a:r>
            <a:r>
              <a:rPr lang="en-US" dirty="0"/>
              <a:t> forces at all</a:t>
            </a:r>
            <a:br>
              <a:rPr lang="en-US" dirty="0"/>
            </a:br>
            <a:endParaRPr lang="en-US" dirty="0"/>
          </a:p>
          <a:p>
            <a:r>
              <a:rPr lang="en-US" b="1" u="sng" dirty="0"/>
              <a:t>Kinetic</a:t>
            </a:r>
            <a:r>
              <a:rPr lang="en-US" u="sng" dirty="0"/>
              <a:t> </a:t>
            </a:r>
            <a:r>
              <a:rPr lang="en-US" dirty="0"/>
              <a:t>energy is </a:t>
            </a:r>
            <a:r>
              <a:rPr lang="en-US" b="1" u="sng" dirty="0"/>
              <a:t>directly</a:t>
            </a:r>
            <a:r>
              <a:rPr lang="en-US" u="sng" dirty="0"/>
              <a:t> </a:t>
            </a:r>
            <a:r>
              <a:rPr lang="en-US" dirty="0"/>
              <a:t>proportional to </a:t>
            </a:r>
            <a:r>
              <a:rPr lang="en-US" b="1" u="sng" dirty="0"/>
              <a:t>temperature</a:t>
            </a:r>
            <a:endParaRPr lang="en-US" b="1" dirty="0"/>
          </a:p>
          <a:p>
            <a:pPr lvl="1"/>
            <a:r>
              <a:rPr lang="en-US" dirty="0"/>
              <a:t>As particles heat up, they move faster</a:t>
            </a:r>
          </a:p>
          <a:p>
            <a:endParaRPr lang="en-US" dirty="0"/>
          </a:p>
        </p:txBody>
      </p:sp>
      <p:pic>
        <p:nvPicPr>
          <p:cNvPr id="58370" name="Picture 2" descr="http://isite.lps.org/sputnam/LHS_IB/IBChemistry/UNIT5ChemReactions/GasKMT.jpg"/>
          <p:cNvPicPr>
            <a:picLocks noChangeAspect="1" noChangeArrowheads="1"/>
          </p:cNvPicPr>
          <p:nvPr/>
        </p:nvPicPr>
        <p:blipFill>
          <a:blip r:embed="rId3" r:link="rId4" cstate="email"/>
          <a:srcRect/>
          <a:stretch>
            <a:fillRect/>
          </a:stretch>
        </p:blipFill>
        <p:spPr bwMode="auto">
          <a:xfrm>
            <a:off x="6553200" y="4343400"/>
            <a:ext cx="2200275" cy="2428779"/>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Ideal Gas Law</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  we can combine all of the gas laws, leaving one side constant to arrive at the Ideal Gas Law:</a:t>
            </a:r>
          </a:p>
          <a:p>
            <a:endParaRPr lang="en-US" dirty="0"/>
          </a:p>
          <a:p>
            <a:endParaRPr lang="en-US" dirty="0"/>
          </a:p>
          <a:p>
            <a:r>
              <a:rPr lang="en-US" dirty="0"/>
              <a:t>the constant </a:t>
            </a:r>
            <a:r>
              <a:rPr lang="en-US" i="1" dirty="0"/>
              <a:t>R</a:t>
            </a:r>
            <a:r>
              <a:rPr lang="en-US" dirty="0"/>
              <a:t> comes from the fact that this is proven using statistical mechanics</a:t>
            </a:r>
            <a:br>
              <a:rPr lang="en-US" dirty="0"/>
            </a:br>
            <a:endParaRPr lang="en-US" dirty="0"/>
          </a:p>
          <a:p>
            <a:pPr lvl="1"/>
            <a:r>
              <a:rPr lang="en-US" dirty="0"/>
              <a:t>it is the </a:t>
            </a:r>
            <a:r>
              <a:rPr lang="en-US" b="1" u="sng" dirty="0"/>
              <a:t>Boltzmann</a:t>
            </a:r>
            <a:r>
              <a:rPr lang="en-US" dirty="0"/>
              <a:t> constant multiplied by </a:t>
            </a:r>
            <a:r>
              <a:rPr lang="en-US" b="1" u="sng" dirty="0"/>
              <a:t>Avogadro’s</a:t>
            </a:r>
            <a:r>
              <a:rPr lang="en-US" u="sng" dirty="0"/>
              <a:t> </a:t>
            </a:r>
            <a:r>
              <a:rPr lang="en-US" dirty="0"/>
              <a:t>number</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13857626"/>
              </p:ext>
            </p:extLst>
          </p:nvPr>
        </p:nvGraphicFramePr>
        <p:xfrm>
          <a:off x="2590800" y="1524000"/>
          <a:ext cx="3464560" cy="838200"/>
        </p:xfrm>
        <a:graphic>
          <a:graphicData uri="http://schemas.openxmlformats.org/presentationml/2006/ole">
            <mc:AlternateContent xmlns:mc="http://schemas.openxmlformats.org/markup-compatibility/2006">
              <mc:Choice xmlns:v="urn:schemas-microsoft-com:vml" Requires="v">
                <p:oleObj spid="_x0000_s6146" name="Equation" r:id="rId4" imgW="787320" imgH="190440" progId="Equation.DSMT4">
                  <p:embed/>
                </p:oleObj>
              </mc:Choice>
              <mc:Fallback>
                <p:oleObj name="Equation" r:id="rId4" imgW="787320" imgH="190440" progId="Equation.DSMT4">
                  <p:embed/>
                  <p:pic>
                    <p:nvPicPr>
                      <p:cNvPr id="0" name=""/>
                      <p:cNvPicPr/>
                      <p:nvPr/>
                    </p:nvPicPr>
                    <p:blipFill>
                      <a:blip r:embed="rId5"/>
                      <a:stretch>
                        <a:fillRect/>
                      </a:stretch>
                    </p:blipFill>
                    <p:spPr>
                      <a:xfrm>
                        <a:off x="2590800" y="1524000"/>
                        <a:ext cx="3464560" cy="838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291203775"/>
              </p:ext>
            </p:extLst>
          </p:nvPr>
        </p:nvGraphicFramePr>
        <p:xfrm>
          <a:off x="2666999" y="4114800"/>
          <a:ext cx="3437467" cy="1066800"/>
        </p:xfrm>
        <a:graphic>
          <a:graphicData uri="http://schemas.openxmlformats.org/presentationml/2006/ole">
            <mc:AlternateContent xmlns:mc="http://schemas.openxmlformats.org/markup-compatibility/2006">
              <mc:Choice xmlns:v="urn:schemas-microsoft-com:vml" Requires="v">
                <p:oleObj spid="_x0000_s6147" name="Equation" r:id="rId6" imgW="1473120" imgH="457200" progId="Equation.DSMT4">
                  <p:embed/>
                </p:oleObj>
              </mc:Choice>
              <mc:Fallback>
                <p:oleObj name="Equation" r:id="rId6" imgW="1473120" imgH="457200" progId="Equation.DSMT4">
                  <p:embed/>
                  <p:pic>
                    <p:nvPicPr>
                      <p:cNvPr id="0" name=""/>
                      <p:cNvPicPr/>
                      <p:nvPr/>
                    </p:nvPicPr>
                    <p:blipFill>
                      <a:blip r:embed="rId7"/>
                      <a:stretch>
                        <a:fillRect/>
                      </a:stretch>
                    </p:blipFill>
                    <p:spPr>
                      <a:xfrm>
                        <a:off x="2666999" y="4114800"/>
                        <a:ext cx="3437467" cy="1066800"/>
                      </a:xfrm>
                      <a:prstGeom prst="rect">
                        <a:avLst/>
                      </a:prstGeom>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Ideal Gas 1</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A hot air balloon runs at 380°C.  It holds 50.kg of helium, and flies where the pressure is only 0.86atm.  Calculate the volume of the balloon.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Ideal Gas 2</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A 145L water tank at 29°C and 736torr is “empty”.  How many moles of air are in it?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sz="3200" dirty="0"/>
              <a:t>Dalton’s Law of Partial Pressures</a:t>
            </a:r>
          </a:p>
        </p:txBody>
      </p:sp>
      <p:sp>
        <p:nvSpPr>
          <p:cNvPr id="3" name="Content Placeholder 2"/>
          <p:cNvSpPr>
            <a:spLocks noGrp="1"/>
          </p:cNvSpPr>
          <p:nvPr>
            <p:ph idx="1"/>
          </p:nvPr>
        </p:nvSpPr>
        <p:spPr>
          <a:xfrm>
            <a:off x="457200" y="762001"/>
            <a:ext cx="8534400" cy="2667000"/>
          </a:xfrm>
          <a:solidFill>
            <a:schemeClr val="bg1"/>
          </a:solidFill>
        </p:spPr>
        <p:txBody>
          <a:bodyPr/>
          <a:lstStyle/>
          <a:p>
            <a:r>
              <a:rPr lang="en-US" sz="1800" dirty="0"/>
              <a:t>When gases mix, their pressures add to give a </a:t>
            </a:r>
            <a:r>
              <a:rPr lang="en-US" sz="1800" b="1" u="sng" dirty="0"/>
              <a:t>total</a:t>
            </a:r>
            <a:r>
              <a:rPr lang="en-US" sz="1800" dirty="0"/>
              <a:t> pressure</a:t>
            </a:r>
            <a:br>
              <a:rPr lang="en-US" sz="1800" dirty="0"/>
            </a:br>
            <a:endParaRPr lang="en-US" sz="1800" dirty="0"/>
          </a:p>
          <a:p>
            <a:pPr lvl="1"/>
            <a:r>
              <a:rPr lang="en-US" dirty="0"/>
              <a:t>in this sense, the contribution from each gas is only a </a:t>
            </a:r>
            <a:r>
              <a:rPr lang="en-US" b="1" u="sng" dirty="0"/>
              <a:t>partial</a:t>
            </a:r>
            <a:r>
              <a:rPr lang="en-US" dirty="0"/>
              <a:t> pressure</a:t>
            </a:r>
          </a:p>
          <a:p>
            <a:r>
              <a:rPr lang="en-US" dirty="0"/>
              <a:t>Dalton’s Law of Partial Pressures</a:t>
            </a:r>
          </a:p>
        </p:txBody>
      </p:sp>
      <p:pic>
        <p:nvPicPr>
          <p:cNvPr id="110594" name="Picture 2" descr="https://reich-chemistry.wikispaces.com/file/view/P3.JPG/34106723/P3.JPG"/>
          <p:cNvPicPr>
            <a:picLocks noChangeAspect="1" noChangeArrowheads="1"/>
          </p:cNvPicPr>
          <p:nvPr/>
        </p:nvPicPr>
        <p:blipFill>
          <a:blip r:embed="rId4" cstate="email"/>
          <a:srcRect/>
          <a:stretch>
            <a:fillRect/>
          </a:stretch>
        </p:blipFill>
        <p:spPr bwMode="auto">
          <a:xfrm>
            <a:off x="304800" y="3124200"/>
            <a:ext cx="4645608" cy="3366728"/>
          </a:xfrm>
          <a:prstGeom prst="rect">
            <a:avLst/>
          </a:prstGeom>
          <a:noFill/>
        </p:spPr>
      </p:pic>
      <p:graphicFrame>
        <p:nvGraphicFramePr>
          <p:cNvPr id="4" name="Object 3"/>
          <p:cNvGraphicFramePr>
            <a:graphicFrameLocks noChangeAspect="1"/>
          </p:cNvGraphicFramePr>
          <p:nvPr>
            <p:extLst>
              <p:ext uri="{D42A27DB-BD31-4B8C-83A1-F6EECF244321}">
                <p14:modId xmlns:p14="http://schemas.microsoft.com/office/powerpoint/2010/main" val="420992593"/>
              </p:ext>
            </p:extLst>
          </p:nvPr>
        </p:nvGraphicFramePr>
        <p:xfrm>
          <a:off x="2209800" y="2286000"/>
          <a:ext cx="4584025" cy="685799"/>
        </p:xfrm>
        <a:graphic>
          <a:graphicData uri="http://schemas.openxmlformats.org/presentationml/2006/ole">
            <mc:AlternateContent xmlns:mc="http://schemas.openxmlformats.org/markup-compatibility/2006">
              <mc:Choice xmlns:v="urn:schemas-microsoft-com:vml" Requires="v">
                <p:oleObj spid="_x0000_s7170" name="Equation" r:id="rId5" imgW="1612800" imgH="241200" progId="Equation.DSMT4">
                  <p:embed/>
                </p:oleObj>
              </mc:Choice>
              <mc:Fallback>
                <p:oleObj name="Equation" r:id="rId5" imgW="1612800" imgH="241200" progId="Equation.DSMT4">
                  <p:embed/>
                  <p:pic>
                    <p:nvPicPr>
                      <p:cNvPr id="0" name=""/>
                      <p:cNvPicPr/>
                      <p:nvPr/>
                    </p:nvPicPr>
                    <p:blipFill>
                      <a:blip r:embed="rId6"/>
                      <a:stretch>
                        <a:fillRect/>
                      </a:stretch>
                    </p:blipFill>
                    <p:spPr>
                      <a:xfrm>
                        <a:off x="2209800" y="2286000"/>
                        <a:ext cx="4584025" cy="685799"/>
                      </a:xfrm>
                      <a:prstGeom prst="rect">
                        <a:avLst/>
                      </a:prstGeom>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Partial Pressure 1</a:t>
            </a:r>
          </a:p>
        </p:txBody>
      </p:sp>
      <p:sp>
        <p:nvSpPr>
          <p:cNvPr id="3" name="Content Placeholder 2"/>
          <p:cNvSpPr>
            <a:spLocks noGrp="1"/>
          </p:cNvSpPr>
          <p:nvPr>
            <p:ph idx="1"/>
          </p:nvPr>
        </p:nvSpPr>
        <p:spPr>
          <a:xfrm>
            <a:off x="533400" y="762000"/>
            <a:ext cx="8534400" cy="2667000"/>
          </a:xfrm>
          <a:solidFill>
            <a:schemeClr val="bg1"/>
          </a:solidFill>
        </p:spPr>
        <p:txBody>
          <a:bodyPr/>
          <a:lstStyle/>
          <a:p>
            <a:r>
              <a:rPr lang="en-US" dirty="0"/>
              <a:t>On a hot and humid day, the air is composed of 13% water vapor, 16% oxygen, and the rest is nitrogen at sea level (760 </a:t>
            </a:r>
            <a:r>
              <a:rPr lang="en-US" dirty="0" err="1"/>
              <a:t>torr</a:t>
            </a:r>
            <a:r>
              <a:rPr lang="en-US" dirty="0"/>
              <a:t>). Calculate the partial pressures of each gas.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Partial Pressure 2</a:t>
            </a:r>
          </a:p>
        </p:txBody>
      </p:sp>
      <p:sp>
        <p:nvSpPr>
          <p:cNvPr id="3" name="Content Placeholder 2"/>
          <p:cNvSpPr>
            <a:spLocks noGrp="1"/>
          </p:cNvSpPr>
          <p:nvPr>
            <p:ph idx="1"/>
          </p:nvPr>
        </p:nvSpPr>
        <p:spPr>
          <a:xfrm>
            <a:off x="457200" y="762001"/>
            <a:ext cx="8534400" cy="2667000"/>
          </a:xfrm>
          <a:solidFill>
            <a:schemeClr val="bg1"/>
          </a:solidFill>
        </p:spPr>
        <p:txBody>
          <a:bodyPr/>
          <a:lstStyle/>
          <a:p>
            <a:r>
              <a:rPr lang="en-US" dirty="0"/>
              <a:t>Dry air is composed of 78%N, 21%O, and 1% Ar. A 20.L sample of air is taken on a hot (37°C) day. The atmospheric pressure is 770torr. Calculate the total number of moles in the sample, and the number of moles of each gas taken.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Density</a:t>
            </a:r>
          </a:p>
        </p:txBody>
      </p:sp>
      <p:sp>
        <p:nvSpPr>
          <p:cNvPr id="3" name="Content Placeholder 2"/>
          <p:cNvSpPr>
            <a:spLocks noGrp="1"/>
          </p:cNvSpPr>
          <p:nvPr>
            <p:ph idx="1"/>
          </p:nvPr>
        </p:nvSpPr>
        <p:spPr>
          <a:xfrm>
            <a:off x="457200" y="762001"/>
            <a:ext cx="8534400" cy="2667000"/>
          </a:xfrm>
          <a:solidFill>
            <a:schemeClr val="bg1"/>
          </a:solidFill>
        </p:spPr>
        <p:txBody>
          <a:bodyPr/>
          <a:lstStyle/>
          <a:p>
            <a:r>
              <a:rPr lang="en-US" dirty="0"/>
              <a:t>- we can use some simple </a:t>
            </a:r>
            <a:r>
              <a:rPr lang="en-US" dirty="0" err="1"/>
              <a:t>stoichiometry</a:t>
            </a:r>
            <a:r>
              <a:rPr lang="en-US" dirty="0"/>
              <a:t> in the Ideal Gas law to solve for the density of any gas based on molecular weight</a:t>
            </a:r>
            <a:br>
              <a:rPr lang="en-US" dirty="0"/>
            </a:br>
            <a:br>
              <a:rPr lang="en-US" dirty="0"/>
            </a:br>
            <a:br>
              <a:rPr lang="en-US" dirty="0"/>
            </a:br>
            <a:br>
              <a:rPr lang="en-US" dirty="0"/>
            </a:br>
            <a:br>
              <a:rPr lang="en-US" dirty="0"/>
            </a:br>
            <a:endParaRPr lang="en-US" dirty="0"/>
          </a:p>
          <a:p>
            <a:r>
              <a:rPr lang="en-US" dirty="0"/>
              <a:t>Example:</a:t>
            </a:r>
          </a:p>
          <a:p>
            <a:pPr lvl="1"/>
            <a:r>
              <a:rPr lang="en-US" dirty="0"/>
              <a:t>The density of air is 1.29g/L at STP. Calculate the theoretical molar mass of air.</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54990476"/>
              </p:ext>
            </p:extLst>
          </p:nvPr>
        </p:nvGraphicFramePr>
        <p:xfrm>
          <a:off x="4724400" y="1477554"/>
          <a:ext cx="2092325" cy="1494518"/>
        </p:xfrm>
        <a:graphic>
          <a:graphicData uri="http://schemas.openxmlformats.org/presentationml/2006/ole">
            <mc:AlternateContent xmlns:mc="http://schemas.openxmlformats.org/markup-compatibility/2006">
              <mc:Choice xmlns:v="urn:schemas-microsoft-com:vml" Requires="v">
                <p:oleObj spid="_x0000_s8194" name="Equation" r:id="rId4" imgW="622080" imgH="444240" progId="Equation.DSMT4">
                  <p:embed/>
                </p:oleObj>
              </mc:Choice>
              <mc:Fallback>
                <p:oleObj name="Equation" r:id="rId4" imgW="622080" imgH="444240" progId="Equation.DSMT4">
                  <p:embed/>
                  <p:pic>
                    <p:nvPicPr>
                      <p:cNvPr id="0" name=""/>
                      <p:cNvPicPr/>
                      <p:nvPr/>
                    </p:nvPicPr>
                    <p:blipFill>
                      <a:blip r:embed="rId5"/>
                      <a:stretch>
                        <a:fillRect/>
                      </a:stretch>
                    </p:blipFill>
                    <p:spPr>
                      <a:xfrm>
                        <a:off x="4724400" y="1477554"/>
                        <a:ext cx="2092325" cy="1494518"/>
                      </a:xfrm>
                      <a:prstGeom prst="rect">
                        <a:avLst/>
                      </a:prstGeom>
                      <a:ln>
                        <a:solidFill>
                          <a:srgbClr val="C00000"/>
                        </a:solid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607509699"/>
              </p:ext>
            </p:extLst>
          </p:nvPr>
        </p:nvGraphicFramePr>
        <p:xfrm>
          <a:off x="533400" y="1676400"/>
          <a:ext cx="3657600" cy="1096827"/>
        </p:xfrm>
        <a:graphic>
          <a:graphicData uri="http://schemas.openxmlformats.org/presentationml/2006/ole">
            <mc:AlternateContent xmlns:mc="http://schemas.openxmlformats.org/markup-compatibility/2006">
              <mc:Choice xmlns:v="urn:schemas-microsoft-com:vml" Requires="v">
                <p:oleObj spid="_x0000_s8195" name="Equation" r:id="rId6" imgW="1523880" imgH="457200" progId="Equation.DSMT4">
                  <p:embed/>
                </p:oleObj>
              </mc:Choice>
              <mc:Fallback>
                <p:oleObj name="Equation" r:id="rId6" imgW="1523880" imgH="457200" progId="Equation.DSMT4">
                  <p:embed/>
                  <p:pic>
                    <p:nvPicPr>
                      <p:cNvPr id="4" name="Object 3"/>
                      <p:cNvPicPr/>
                      <p:nvPr/>
                    </p:nvPicPr>
                    <p:blipFill>
                      <a:blip r:embed="rId7"/>
                      <a:stretch>
                        <a:fillRect/>
                      </a:stretch>
                    </p:blipFill>
                    <p:spPr>
                      <a:xfrm>
                        <a:off x="533400" y="1676400"/>
                        <a:ext cx="3657600" cy="1096827"/>
                      </a:xfrm>
                      <a:prstGeom prst="rect">
                        <a:avLst/>
                      </a:prstGeom>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Done with Gases</a:t>
            </a:r>
          </a:p>
        </p:txBody>
      </p:sp>
      <p:pic>
        <p:nvPicPr>
          <p:cNvPr id="100356" name="Picture 4" descr="http://balloonteam.net/montgolfier/wp-content/uploads/2014/05/140502113121-04-hot-air-balloon-colorado-restricted-horizontal-gallery-1.jpeg"/>
          <p:cNvPicPr>
            <a:picLocks noChangeAspect="1" noChangeArrowheads="1"/>
          </p:cNvPicPr>
          <p:nvPr/>
        </p:nvPicPr>
        <p:blipFill>
          <a:blip r:embed="rId3" cstate="email"/>
          <a:srcRect/>
          <a:stretch>
            <a:fillRect/>
          </a:stretch>
        </p:blipFill>
        <p:spPr bwMode="auto">
          <a:xfrm>
            <a:off x="2133600" y="3657600"/>
            <a:ext cx="5435599" cy="3057525"/>
          </a:xfrm>
          <a:prstGeom prst="rect">
            <a:avLst/>
          </a:prstGeom>
          <a:noFill/>
        </p:spPr>
      </p:pic>
      <p:pic>
        <p:nvPicPr>
          <p:cNvPr id="100358" name="Picture 6" descr="http://www.abqballoonrides.com/images/2008_NJFOB.jpg"/>
          <p:cNvPicPr>
            <a:picLocks noChangeAspect="1" noChangeArrowheads="1"/>
          </p:cNvPicPr>
          <p:nvPr/>
        </p:nvPicPr>
        <p:blipFill>
          <a:blip r:embed="rId4" cstate="email"/>
          <a:srcRect/>
          <a:stretch>
            <a:fillRect/>
          </a:stretch>
        </p:blipFill>
        <p:spPr bwMode="auto">
          <a:xfrm>
            <a:off x="4660208" y="228600"/>
            <a:ext cx="4321868" cy="3429000"/>
          </a:xfrm>
          <a:prstGeom prst="rect">
            <a:avLst/>
          </a:prstGeom>
          <a:noFill/>
        </p:spPr>
      </p:pic>
      <p:pic>
        <p:nvPicPr>
          <p:cNvPr id="100354" name="Picture 2" descr="http://i.slimg.com/sc/sl/photo/n/ne/newmexico-albuquerque-balloons3-xl.jpg"/>
          <p:cNvPicPr>
            <a:picLocks noChangeAspect="1" noChangeArrowheads="1"/>
          </p:cNvPicPr>
          <p:nvPr/>
        </p:nvPicPr>
        <p:blipFill>
          <a:blip r:embed="rId5" cstate="email"/>
          <a:srcRect/>
          <a:stretch>
            <a:fillRect/>
          </a:stretch>
        </p:blipFill>
        <p:spPr bwMode="auto">
          <a:xfrm>
            <a:off x="-2308" y="914400"/>
            <a:ext cx="4618182" cy="304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Gas Measurements</a:t>
            </a:r>
          </a:p>
        </p:txBody>
      </p:sp>
      <p:sp>
        <p:nvSpPr>
          <p:cNvPr id="3" name="Content Placeholder 2"/>
          <p:cNvSpPr>
            <a:spLocks noGrp="1"/>
          </p:cNvSpPr>
          <p:nvPr>
            <p:ph idx="1"/>
          </p:nvPr>
        </p:nvSpPr>
        <p:spPr>
          <a:xfrm>
            <a:off x="457200" y="762001"/>
            <a:ext cx="8534400" cy="2819400"/>
          </a:xfrm>
          <a:solidFill>
            <a:schemeClr val="bg1"/>
          </a:solidFill>
        </p:spPr>
        <p:txBody>
          <a:bodyPr/>
          <a:lstStyle/>
          <a:p>
            <a:r>
              <a:rPr lang="en-US" dirty="0"/>
              <a:t>gases are nearly impossible to quantify with mass or volume</a:t>
            </a:r>
          </a:p>
          <a:p>
            <a:pPr lvl="1"/>
            <a:r>
              <a:rPr lang="en-US" dirty="0"/>
              <a:t>Gases </a:t>
            </a:r>
            <a:r>
              <a:rPr lang="en-US" b="1" u="sng" dirty="0"/>
              <a:t>expand</a:t>
            </a:r>
            <a:r>
              <a:rPr lang="en-US" dirty="0"/>
              <a:t> and are not </a:t>
            </a:r>
            <a:r>
              <a:rPr lang="en-US" b="1" u="sng" dirty="0"/>
              <a:t>confined</a:t>
            </a:r>
            <a:r>
              <a:rPr lang="en-US" dirty="0"/>
              <a:t> in space</a:t>
            </a:r>
          </a:p>
          <a:p>
            <a:r>
              <a:rPr lang="en-US" dirty="0"/>
              <a:t>- 1640s, Italian physicist/mathematician </a:t>
            </a:r>
            <a:r>
              <a:rPr lang="en-US" b="1" u="sng" dirty="0"/>
              <a:t>Evangelista</a:t>
            </a:r>
            <a:r>
              <a:rPr lang="en-US" dirty="0"/>
              <a:t> </a:t>
            </a:r>
            <a:r>
              <a:rPr lang="en-US" b="1" u="sng" dirty="0"/>
              <a:t>Torricelli</a:t>
            </a:r>
          </a:p>
          <a:p>
            <a:r>
              <a:rPr lang="en-US" dirty="0"/>
              <a:t> invents a simple </a:t>
            </a:r>
            <a:r>
              <a:rPr lang="en-US" b="1" u="sng" dirty="0"/>
              <a:t>barometer</a:t>
            </a:r>
            <a:r>
              <a:rPr lang="en-US" dirty="0"/>
              <a:t> using an inverted tube of </a:t>
            </a:r>
            <a:r>
              <a:rPr lang="en-US" b="1" u="sng" dirty="0"/>
              <a:t>mercury</a:t>
            </a:r>
          </a:p>
          <a:p>
            <a:endParaRPr lang="en-US" dirty="0"/>
          </a:p>
        </p:txBody>
      </p:sp>
      <p:pic>
        <p:nvPicPr>
          <p:cNvPr id="88066" name="Picture 2" descr="http://portsystemsinc.com/images/TorricelliImage.jpg"/>
          <p:cNvPicPr>
            <a:picLocks noChangeAspect="1" noChangeArrowheads="1"/>
          </p:cNvPicPr>
          <p:nvPr/>
        </p:nvPicPr>
        <p:blipFill>
          <a:blip r:embed="rId3" cstate="email"/>
          <a:srcRect/>
          <a:stretch>
            <a:fillRect/>
          </a:stretch>
        </p:blipFill>
        <p:spPr bwMode="auto">
          <a:xfrm>
            <a:off x="2743200" y="3352800"/>
            <a:ext cx="3371850" cy="3038476"/>
          </a:xfrm>
          <a:prstGeom prst="rect">
            <a:avLst/>
          </a:prstGeom>
          <a:noFill/>
        </p:spPr>
      </p:pic>
      <p:pic>
        <p:nvPicPr>
          <p:cNvPr id="88068" name="Picture 4" descr="http://www.daviddarling.info/images2/Torricelli_and_column.jpg"/>
          <p:cNvPicPr>
            <a:picLocks noChangeAspect="1" noChangeArrowheads="1"/>
          </p:cNvPicPr>
          <p:nvPr/>
        </p:nvPicPr>
        <p:blipFill>
          <a:blip r:embed="rId4" cstate="email"/>
          <a:srcRect/>
          <a:stretch>
            <a:fillRect/>
          </a:stretch>
        </p:blipFill>
        <p:spPr bwMode="auto">
          <a:xfrm>
            <a:off x="457200" y="2654427"/>
            <a:ext cx="1828800" cy="404164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Otto von Guericke</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1650s, the German scientist </a:t>
            </a:r>
            <a:r>
              <a:rPr lang="en-US" b="1" u="sng" dirty="0"/>
              <a:t>Otto von Guericke  </a:t>
            </a:r>
            <a:r>
              <a:rPr lang="en-US" dirty="0"/>
              <a:t>invented the vacuum pump</a:t>
            </a:r>
          </a:p>
          <a:p>
            <a:pPr lvl="1"/>
            <a:r>
              <a:rPr lang="en-US" dirty="0"/>
              <a:t>famous demonstration had horses pull two empty hemispheres</a:t>
            </a:r>
          </a:p>
          <a:p>
            <a:pPr lvl="1"/>
            <a:r>
              <a:rPr lang="en-US" dirty="0"/>
              <a:t>repeated for </a:t>
            </a:r>
            <a:r>
              <a:rPr lang="en-US" dirty="0" err="1"/>
              <a:t>Friederich</a:t>
            </a:r>
            <a:r>
              <a:rPr lang="en-US" dirty="0"/>
              <a:t> Wilhelm I</a:t>
            </a:r>
          </a:p>
          <a:p>
            <a:endParaRPr lang="en-US" dirty="0"/>
          </a:p>
        </p:txBody>
      </p:sp>
      <p:pic>
        <p:nvPicPr>
          <p:cNvPr id="86018" name="Picture 2" descr="http://t2.gstatic.com/images?q=tbn:ANd9GcRAUYpLwGTI11iXuGy_N6nHyIzWS829525ef_1qfj7_NWjCCtZjbg"/>
          <p:cNvPicPr>
            <a:picLocks noChangeAspect="1" noChangeArrowheads="1"/>
          </p:cNvPicPr>
          <p:nvPr/>
        </p:nvPicPr>
        <p:blipFill>
          <a:blip r:embed="rId3" cstate="email"/>
          <a:srcRect/>
          <a:stretch>
            <a:fillRect/>
          </a:stretch>
        </p:blipFill>
        <p:spPr bwMode="auto">
          <a:xfrm>
            <a:off x="3048000" y="4267200"/>
            <a:ext cx="5181600" cy="2432826"/>
          </a:xfrm>
          <a:prstGeom prst="rect">
            <a:avLst/>
          </a:prstGeom>
          <a:noFill/>
        </p:spPr>
      </p:pic>
      <p:pic>
        <p:nvPicPr>
          <p:cNvPr id="86020" name="Picture 4" descr="http://physics.kenyon.edu/EarlyApparatus/Pneumatics/Vacuum_Pump/Van_Guerickes_Pumpa.JPG"/>
          <p:cNvPicPr>
            <a:picLocks noChangeAspect="1" noChangeArrowheads="1"/>
          </p:cNvPicPr>
          <p:nvPr/>
        </p:nvPicPr>
        <p:blipFill>
          <a:blip r:embed="rId4" cstate="email"/>
          <a:srcRect/>
          <a:stretch>
            <a:fillRect/>
          </a:stretch>
        </p:blipFill>
        <p:spPr bwMode="auto">
          <a:xfrm>
            <a:off x="228600" y="2209800"/>
            <a:ext cx="3333750" cy="22193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Boyle’s Law</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Irish scientist </a:t>
            </a:r>
            <a:r>
              <a:rPr lang="en-US" b="1" u="sng" dirty="0"/>
              <a:t>Robert</a:t>
            </a:r>
            <a:r>
              <a:rPr lang="en-US" dirty="0"/>
              <a:t> </a:t>
            </a:r>
            <a:r>
              <a:rPr lang="en-US" b="1" u="sng" dirty="0"/>
              <a:t>Boyle</a:t>
            </a:r>
            <a:r>
              <a:rPr lang="en-US" dirty="0"/>
              <a:t> invented a </a:t>
            </a:r>
            <a:r>
              <a:rPr lang="en-US" b="1" u="sng" dirty="0"/>
              <a:t>barometer</a:t>
            </a:r>
            <a:r>
              <a:rPr lang="en-US" dirty="0"/>
              <a:t> using </a:t>
            </a:r>
            <a:r>
              <a:rPr lang="en-US" b="1" u="sng" dirty="0"/>
              <a:t>mercury</a:t>
            </a:r>
          </a:p>
          <a:p>
            <a:pPr lvl="1"/>
            <a:r>
              <a:rPr lang="en-US" dirty="0"/>
              <a:t>under “normal” conditions, the height was </a:t>
            </a:r>
            <a:r>
              <a:rPr lang="en-US" b="1" u="sng" dirty="0"/>
              <a:t>760mm</a:t>
            </a:r>
          </a:p>
          <a:p>
            <a:pPr lvl="1"/>
            <a:r>
              <a:rPr lang="en-US" dirty="0"/>
              <a:t>weather would change the reading</a:t>
            </a:r>
          </a:p>
          <a:p>
            <a:r>
              <a:rPr lang="en-US" sz="1200" dirty="0"/>
              <a:t>http://ch301.cm.utexas.edu/flash/boyles_law_graph.swf</a:t>
            </a:r>
          </a:p>
        </p:txBody>
      </p:sp>
      <p:pic>
        <p:nvPicPr>
          <p:cNvPr id="6" name="Picture 2" descr="http://www.as.wvu.edu/~rbrundage/chapter13a/img015.jpg"/>
          <p:cNvPicPr>
            <a:picLocks noChangeAspect="1" noChangeArrowheads="1"/>
          </p:cNvPicPr>
          <p:nvPr/>
        </p:nvPicPr>
        <p:blipFill>
          <a:blip r:embed="rId3" cstate="email"/>
          <a:srcRect/>
          <a:stretch>
            <a:fillRect/>
          </a:stretch>
        </p:blipFill>
        <p:spPr bwMode="auto">
          <a:xfrm>
            <a:off x="685800" y="2819400"/>
            <a:ext cx="5181600" cy="3851189"/>
          </a:xfrm>
          <a:prstGeom prst="rect">
            <a:avLst/>
          </a:prstGeom>
          <a:noFill/>
          <a:ln w="9525">
            <a:noFill/>
            <a:miter lim="800000"/>
            <a:headEnd/>
            <a:tailEnd/>
          </a:ln>
        </p:spPr>
      </p:pic>
      <p:pic>
        <p:nvPicPr>
          <p:cNvPr id="83972" name="Picture 4" descr="https://blogs.otago.ac.nz/emxphi/files/2011/01/BoyleGHA3.jpg"/>
          <p:cNvPicPr>
            <a:picLocks noChangeAspect="1" noChangeArrowheads="1"/>
          </p:cNvPicPr>
          <p:nvPr/>
        </p:nvPicPr>
        <p:blipFill>
          <a:blip r:embed="rId4" cstate="email"/>
          <a:srcRect/>
          <a:stretch>
            <a:fillRect/>
          </a:stretch>
        </p:blipFill>
        <p:spPr bwMode="auto">
          <a:xfrm>
            <a:off x="6553200" y="2362200"/>
            <a:ext cx="2209800" cy="332406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457200"/>
          </a:xfrm>
          <a:solidFill>
            <a:schemeClr val="bg1"/>
          </a:solidFill>
        </p:spPr>
        <p:txBody>
          <a:bodyPr/>
          <a:lstStyle/>
          <a:p>
            <a:r>
              <a:rPr lang="en-US" dirty="0"/>
              <a:t>Standard Pressure Measurements</a:t>
            </a:r>
          </a:p>
        </p:txBody>
      </p:sp>
      <p:sp>
        <p:nvSpPr>
          <p:cNvPr id="3" name="Content Placeholder 2"/>
          <p:cNvSpPr>
            <a:spLocks noGrp="1"/>
          </p:cNvSpPr>
          <p:nvPr>
            <p:ph idx="1"/>
          </p:nvPr>
        </p:nvSpPr>
        <p:spPr>
          <a:xfrm>
            <a:off x="457200" y="762001"/>
            <a:ext cx="8534400" cy="4648200"/>
          </a:xfrm>
          <a:solidFill>
            <a:schemeClr val="bg1"/>
          </a:solidFill>
        </p:spPr>
        <p:txBody>
          <a:bodyPr/>
          <a:lstStyle/>
          <a:p>
            <a:r>
              <a:rPr lang="en-US" b="1" u="sng" dirty="0"/>
              <a:t>Pressure</a:t>
            </a:r>
            <a:r>
              <a:rPr lang="en-US" dirty="0"/>
              <a:t> is the standard measurement for gases</a:t>
            </a:r>
          </a:p>
          <a:p>
            <a:pPr lvl="1"/>
            <a:r>
              <a:rPr lang="en-US" dirty="0"/>
              <a:t>in chemistry, the most common unit is the </a:t>
            </a:r>
            <a:r>
              <a:rPr lang="en-US" b="1" u="sng" dirty="0"/>
              <a:t>atmospheres</a:t>
            </a:r>
          </a:p>
          <a:p>
            <a:pPr lvl="2"/>
            <a:r>
              <a:rPr lang="en-US" dirty="0"/>
              <a:t>or </a:t>
            </a:r>
            <a:r>
              <a:rPr lang="en-US" b="1" u="sng" dirty="0" err="1"/>
              <a:t>atm</a:t>
            </a:r>
            <a:endParaRPr lang="en-US" b="1" u="sng" dirty="0"/>
          </a:p>
          <a:p>
            <a:pPr lvl="1"/>
            <a:r>
              <a:rPr lang="en-US" dirty="0"/>
              <a:t>practical applications use the </a:t>
            </a:r>
            <a:r>
              <a:rPr lang="en-US" b="1" u="sng" dirty="0"/>
              <a:t>pound per square inch</a:t>
            </a:r>
            <a:r>
              <a:rPr lang="en-US" dirty="0"/>
              <a:t>, or </a:t>
            </a:r>
            <a:r>
              <a:rPr lang="en-US" b="1" u="sng" dirty="0"/>
              <a:t>psi</a:t>
            </a:r>
          </a:p>
          <a:p>
            <a:r>
              <a:rPr lang="en-US" dirty="0"/>
              <a:t>In physics, the SI unit is the </a:t>
            </a:r>
            <a:r>
              <a:rPr lang="en-US" b="1" u="sng" dirty="0"/>
              <a:t>Pascal</a:t>
            </a:r>
          </a:p>
          <a:p>
            <a:pPr lvl="1"/>
            <a:r>
              <a:rPr lang="en-US" dirty="0"/>
              <a:t>but most measurements are in </a:t>
            </a:r>
            <a:r>
              <a:rPr lang="en-US" b="1" u="sng" dirty="0" err="1"/>
              <a:t>Mpa</a:t>
            </a:r>
            <a:r>
              <a:rPr lang="en-US" b="1" u="sng" dirty="0"/>
              <a:t>, </a:t>
            </a:r>
            <a:r>
              <a:rPr lang="en-US" b="1" u="sng" dirty="0" err="1"/>
              <a:t>kPa</a:t>
            </a:r>
            <a:endParaRPr lang="en-US" b="1" u="sng" dirty="0"/>
          </a:p>
          <a:p>
            <a:pPr lvl="1"/>
            <a:r>
              <a:rPr lang="en-US" dirty="0"/>
              <a:t>the short form that is nearly an atmosphere is the </a:t>
            </a:r>
            <a:r>
              <a:rPr lang="en-US" b="1" u="sng" dirty="0"/>
              <a:t>bar</a:t>
            </a:r>
            <a:r>
              <a:rPr lang="en-US" dirty="0"/>
              <a:t>: </a:t>
            </a:r>
            <a:r>
              <a:rPr lang="en-US" b="1" u="sng" dirty="0"/>
              <a:t>101300Pa</a:t>
            </a:r>
          </a:p>
          <a:p>
            <a:r>
              <a:rPr lang="en-US" dirty="0"/>
              <a:t>Standard Temperature and Pressure, or </a:t>
            </a:r>
            <a:r>
              <a:rPr lang="en-US" b="1" u="sng" dirty="0"/>
              <a:t>STP</a:t>
            </a:r>
            <a:r>
              <a:rPr lang="en-US" dirty="0"/>
              <a:t> is defined scientifically as:</a:t>
            </a:r>
          </a:p>
          <a:p>
            <a:pPr lvl="1"/>
            <a:r>
              <a:rPr lang="en-US" dirty="0"/>
              <a:t>1atm @ 273K (0°C)</a:t>
            </a:r>
          </a:p>
          <a:p>
            <a:endParaRPr lang="en-US" dirty="0"/>
          </a:p>
        </p:txBody>
      </p:sp>
      <p:pic>
        <p:nvPicPr>
          <p:cNvPr id="81925" name="Picture 5" descr="http://www.genehuntfish.com/Images/Downloads-From-The-Internet/Mercury-bar.gif"/>
          <p:cNvPicPr>
            <a:picLocks noChangeAspect="1" noChangeArrowheads="1"/>
          </p:cNvPicPr>
          <p:nvPr/>
        </p:nvPicPr>
        <p:blipFill>
          <a:blip r:embed="rId3" cstate="email"/>
          <a:srcRect/>
          <a:stretch>
            <a:fillRect/>
          </a:stretch>
        </p:blipFill>
        <p:spPr bwMode="auto">
          <a:xfrm>
            <a:off x="6096000" y="4038600"/>
            <a:ext cx="2743200" cy="2743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Boyle’s Law</a:t>
            </a:r>
          </a:p>
        </p:txBody>
      </p:sp>
      <p:sp>
        <p:nvSpPr>
          <p:cNvPr id="3" name="Content Placeholder 2"/>
          <p:cNvSpPr>
            <a:spLocks noGrp="1"/>
          </p:cNvSpPr>
          <p:nvPr>
            <p:ph idx="1"/>
          </p:nvPr>
        </p:nvSpPr>
        <p:spPr>
          <a:xfrm>
            <a:off x="457200" y="762000"/>
            <a:ext cx="8534400" cy="5364163"/>
          </a:xfrm>
          <a:solidFill>
            <a:schemeClr val="bg1"/>
          </a:solidFill>
        </p:spPr>
        <p:txBody>
          <a:bodyPr/>
          <a:lstStyle/>
          <a:p>
            <a:r>
              <a:rPr lang="en-US" dirty="0"/>
              <a:t>Robert Boyle found the relationship between pressure and gas volume:</a:t>
            </a:r>
          </a:p>
        </p:txBody>
      </p:sp>
      <p:pic>
        <p:nvPicPr>
          <p:cNvPr id="79874" name="Picture 2" descr="http://ffden-2.phys.uaf.edu/212_fall2009.web/green_amanda/Images/boylelaw.gif"/>
          <p:cNvPicPr>
            <a:picLocks noChangeAspect="1" noChangeArrowheads="1"/>
          </p:cNvPicPr>
          <p:nvPr/>
        </p:nvPicPr>
        <p:blipFill>
          <a:blip r:embed="rId4" cstate="email"/>
          <a:srcRect/>
          <a:stretch>
            <a:fillRect/>
          </a:stretch>
        </p:blipFill>
        <p:spPr bwMode="auto">
          <a:xfrm>
            <a:off x="457200" y="2819400"/>
            <a:ext cx="3581400" cy="2701487"/>
          </a:xfrm>
          <a:prstGeom prst="rect">
            <a:avLst/>
          </a:prstGeom>
          <a:noFill/>
        </p:spPr>
      </p:pic>
      <p:pic>
        <p:nvPicPr>
          <p:cNvPr id="79876" name="Picture 4" descr="http://wilsonsch3u-01-2012.wikispaces.com/file/view/BoylesLaw.jpg/398760342/BoylesLaw.jpg"/>
          <p:cNvPicPr>
            <a:picLocks noChangeAspect="1" noChangeArrowheads="1"/>
          </p:cNvPicPr>
          <p:nvPr/>
        </p:nvPicPr>
        <p:blipFill>
          <a:blip r:embed="rId5" cstate="email"/>
          <a:srcRect/>
          <a:stretch>
            <a:fillRect/>
          </a:stretch>
        </p:blipFill>
        <p:spPr bwMode="auto">
          <a:xfrm>
            <a:off x="4876800" y="2667000"/>
            <a:ext cx="3484610" cy="3276600"/>
          </a:xfrm>
          <a:prstGeom prst="rect">
            <a:avLst/>
          </a:prstGeom>
          <a:noFill/>
        </p:spPr>
      </p:pic>
      <p:graphicFrame>
        <p:nvGraphicFramePr>
          <p:cNvPr id="4" name="Object 3"/>
          <p:cNvGraphicFramePr>
            <a:graphicFrameLocks noChangeAspect="1"/>
          </p:cNvGraphicFramePr>
          <p:nvPr>
            <p:extLst>
              <p:ext uri="{D42A27DB-BD31-4B8C-83A1-F6EECF244321}">
                <p14:modId xmlns:p14="http://schemas.microsoft.com/office/powerpoint/2010/main" val="3452878358"/>
              </p:ext>
            </p:extLst>
          </p:nvPr>
        </p:nvGraphicFramePr>
        <p:xfrm>
          <a:off x="2819399" y="1295400"/>
          <a:ext cx="2646947" cy="838200"/>
        </p:xfrm>
        <a:graphic>
          <a:graphicData uri="http://schemas.openxmlformats.org/presentationml/2006/ole">
            <mc:AlternateContent xmlns:mc="http://schemas.openxmlformats.org/markup-compatibility/2006">
              <mc:Choice xmlns:v="urn:schemas-microsoft-com:vml" Requires="v">
                <p:oleObj spid="_x0000_s1027" name="Equation" r:id="rId6" imgW="761760" imgH="241200" progId="Equation.DSMT4">
                  <p:embed/>
                </p:oleObj>
              </mc:Choice>
              <mc:Fallback>
                <p:oleObj name="Equation" r:id="rId6" imgW="761760" imgH="241200" progId="Equation.DSMT4">
                  <p:embed/>
                  <p:pic>
                    <p:nvPicPr>
                      <p:cNvPr id="0" name=""/>
                      <p:cNvPicPr/>
                      <p:nvPr/>
                    </p:nvPicPr>
                    <p:blipFill>
                      <a:blip r:embed="rId7"/>
                      <a:stretch>
                        <a:fillRect/>
                      </a:stretch>
                    </p:blipFill>
                    <p:spPr>
                      <a:xfrm>
                        <a:off x="2819399" y="1295400"/>
                        <a:ext cx="2646947" cy="838200"/>
                      </a:xfrm>
                      <a:prstGeom prst="rect">
                        <a:avLst/>
                      </a:prstGeom>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Charles’s Law</a:t>
            </a:r>
          </a:p>
        </p:txBody>
      </p:sp>
      <p:sp>
        <p:nvSpPr>
          <p:cNvPr id="3" name="Content Placeholder 2"/>
          <p:cNvSpPr>
            <a:spLocks noGrp="1"/>
          </p:cNvSpPr>
          <p:nvPr>
            <p:ph idx="1"/>
          </p:nvPr>
        </p:nvSpPr>
        <p:spPr>
          <a:xfrm>
            <a:off x="0" y="533400"/>
            <a:ext cx="8534400" cy="5364163"/>
          </a:xfrm>
          <a:solidFill>
            <a:schemeClr val="bg1"/>
          </a:solidFill>
        </p:spPr>
        <p:txBody>
          <a:bodyPr/>
          <a:lstStyle/>
          <a:p>
            <a:r>
              <a:rPr lang="en-US" dirty="0"/>
              <a:t>Jacques Charles studied expansion of gases</a:t>
            </a:r>
          </a:p>
          <a:p>
            <a:pPr lvl="1"/>
            <a:r>
              <a:rPr lang="en-US" dirty="0"/>
              <a:t>Invented the first hot air balloons </a:t>
            </a:r>
          </a:p>
        </p:txBody>
      </p:sp>
      <p:pic>
        <p:nvPicPr>
          <p:cNvPr id="77832" name="Picture 8" descr="http://upload.wikimedia.org/wikipedia/commons/9/98/Jacques_Alexandre_C%C3%A9sar_Charles.jpg"/>
          <p:cNvPicPr>
            <a:picLocks noChangeAspect="1" noChangeArrowheads="1"/>
          </p:cNvPicPr>
          <p:nvPr/>
        </p:nvPicPr>
        <p:blipFill>
          <a:blip r:embed="rId3" cstate="email"/>
          <a:srcRect/>
          <a:stretch>
            <a:fillRect/>
          </a:stretch>
        </p:blipFill>
        <p:spPr bwMode="auto">
          <a:xfrm>
            <a:off x="6400800" y="762000"/>
            <a:ext cx="2185307" cy="2399553"/>
          </a:xfrm>
          <a:prstGeom prst="rect">
            <a:avLst/>
          </a:prstGeom>
          <a:noFill/>
        </p:spPr>
      </p:pic>
      <p:pic>
        <p:nvPicPr>
          <p:cNvPr id="77834" name="Picture 10" descr="http://upload.wikimedia.org/wikipedia/commons/b/be/WasserstoffballonProfCharles.jpg"/>
          <p:cNvPicPr>
            <a:picLocks noChangeAspect="1" noChangeArrowheads="1"/>
          </p:cNvPicPr>
          <p:nvPr/>
        </p:nvPicPr>
        <p:blipFill>
          <a:blip r:embed="rId4" cstate="email"/>
          <a:srcRect/>
          <a:stretch>
            <a:fillRect/>
          </a:stretch>
        </p:blipFill>
        <p:spPr bwMode="auto">
          <a:xfrm>
            <a:off x="152400" y="1828800"/>
            <a:ext cx="5792684" cy="3505200"/>
          </a:xfrm>
          <a:prstGeom prst="rect">
            <a:avLst/>
          </a:prstGeom>
          <a:noFill/>
        </p:spPr>
      </p:pic>
      <p:pic>
        <p:nvPicPr>
          <p:cNvPr id="77830" name="Picture 6" descr="http://upload.wikimedia.org/wikipedia/commons/3/3c/Airship_designed_by_Jean-Baptiste_Marie_Meusnier_de_La_Place.jpg"/>
          <p:cNvPicPr>
            <a:picLocks noChangeAspect="1" noChangeArrowheads="1"/>
          </p:cNvPicPr>
          <p:nvPr/>
        </p:nvPicPr>
        <p:blipFill>
          <a:blip r:embed="rId5" cstate="email"/>
          <a:srcRect/>
          <a:stretch>
            <a:fillRect/>
          </a:stretch>
        </p:blipFill>
        <p:spPr bwMode="auto">
          <a:xfrm>
            <a:off x="6019800" y="3810000"/>
            <a:ext cx="2848007" cy="1905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508750" cy="457200"/>
          </a:xfrm>
        </p:spPr>
        <p:txBody>
          <a:bodyPr/>
          <a:lstStyle/>
          <a:p>
            <a:r>
              <a:rPr lang="en-US" dirty="0"/>
              <a:t>Charles’s Law</a:t>
            </a:r>
          </a:p>
        </p:txBody>
      </p:sp>
      <p:sp>
        <p:nvSpPr>
          <p:cNvPr id="3" name="Content Placeholder 2"/>
          <p:cNvSpPr>
            <a:spLocks noGrp="1"/>
          </p:cNvSpPr>
          <p:nvPr>
            <p:ph idx="1"/>
          </p:nvPr>
        </p:nvSpPr>
        <p:spPr>
          <a:xfrm>
            <a:off x="0" y="533400"/>
            <a:ext cx="8534400" cy="5364163"/>
          </a:xfrm>
          <a:solidFill>
            <a:schemeClr val="bg1"/>
          </a:solidFill>
        </p:spPr>
        <p:txBody>
          <a:bodyPr/>
          <a:lstStyle/>
          <a:p>
            <a:r>
              <a:rPr lang="en-US" dirty="0"/>
              <a:t>As gases heat up, they can expand:</a:t>
            </a:r>
          </a:p>
        </p:txBody>
      </p:sp>
      <p:pic>
        <p:nvPicPr>
          <p:cNvPr id="77826" name="Picture 2" descr="http://www.svgphysics.com/_/rsrc/1358706022690/topics2012_2013/gas-laws/charles-law/charleslaw.jpg"/>
          <p:cNvPicPr>
            <a:picLocks noChangeAspect="1" noChangeArrowheads="1"/>
          </p:cNvPicPr>
          <p:nvPr/>
        </p:nvPicPr>
        <p:blipFill>
          <a:blip r:embed="rId4" cstate="email"/>
          <a:srcRect/>
          <a:stretch>
            <a:fillRect/>
          </a:stretch>
        </p:blipFill>
        <p:spPr bwMode="auto">
          <a:xfrm>
            <a:off x="152400" y="2667000"/>
            <a:ext cx="4809343" cy="3200400"/>
          </a:xfrm>
          <a:prstGeom prst="rect">
            <a:avLst/>
          </a:prstGeom>
          <a:noFill/>
        </p:spPr>
      </p:pic>
      <p:pic>
        <p:nvPicPr>
          <p:cNvPr id="77828" name="Picture 4" descr="http://www.kentchemistry.com/images/links/gases/ideal_s2_11.gif"/>
          <p:cNvPicPr>
            <a:picLocks noChangeAspect="1" noChangeArrowheads="1"/>
          </p:cNvPicPr>
          <p:nvPr/>
        </p:nvPicPr>
        <p:blipFill>
          <a:blip r:embed="rId5" cstate="email"/>
          <a:srcRect/>
          <a:stretch>
            <a:fillRect/>
          </a:stretch>
        </p:blipFill>
        <p:spPr bwMode="auto">
          <a:xfrm>
            <a:off x="5105400" y="3048000"/>
            <a:ext cx="3759198" cy="2819400"/>
          </a:xfrm>
          <a:prstGeom prst="rect">
            <a:avLst/>
          </a:prstGeom>
          <a:noFill/>
        </p:spPr>
      </p:pic>
      <p:graphicFrame>
        <p:nvGraphicFramePr>
          <p:cNvPr id="4" name="Object 3"/>
          <p:cNvGraphicFramePr>
            <a:graphicFrameLocks noChangeAspect="1"/>
          </p:cNvGraphicFramePr>
          <p:nvPr>
            <p:extLst>
              <p:ext uri="{D42A27DB-BD31-4B8C-83A1-F6EECF244321}">
                <p14:modId xmlns:p14="http://schemas.microsoft.com/office/powerpoint/2010/main" val="2156748067"/>
              </p:ext>
            </p:extLst>
          </p:nvPr>
        </p:nvGraphicFramePr>
        <p:xfrm>
          <a:off x="2743199" y="990600"/>
          <a:ext cx="1846385" cy="1600200"/>
        </p:xfrm>
        <a:graphic>
          <a:graphicData uri="http://schemas.openxmlformats.org/presentationml/2006/ole">
            <mc:AlternateContent xmlns:mc="http://schemas.openxmlformats.org/markup-compatibility/2006">
              <mc:Choice xmlns:v="urn:schemas-microsoft-com:vml" Requires="v">
                <p:oleObj spid="_x0000_s2051" name="Equation" r:id="rId6" imgW="571320" imgH="495000" progId="Equation.DSMT4">
                  <p:embed/>
                </p:oleObj>
              </mc:Choice>
              <mc:Fallback>
                <p:oleObj name="Equation" r:id="rId6" imgW="571320" imgH="495000" progId="Equation.DSMT4">
                  <p:embed/>
                  <p:pic>
                    <p:nvPicPr>
                      <p:cNvPr id="0" name=""/>
                      <p:cNvPicPr/>
                      <p:nvPr/>
                    </p:nvPicPr>
                    <p:blipFill>
                      <a:blip r:embed="rId7"/>
                      <a:stretch>
                        <a:fillRect/>
                      </a:stretch>
                    </p:blipFill>
                    <p:spPr>
                      <a:xfrm>
                        <a:off x="2743199" y="990600"/>
                        <a:ext cx="1846385" cy="1600200"/>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Theme1">
  <a:themeElements>
    <a:clrScheme name="Custom 1">
      <a:dk1>
        <a:sysClr val="windowText" lastClr="000000"/>
      </a:dk1>
      <a:lt1>
        <a:sysClr val="window" lastClr="FFFFFF"/>
      </a:lt1>
      <a:dk2>
        <a:srgbClr val="333333"/>
      </a:dk2>
      <a:lt2>
        <a:srgbClr val="CCCCCC"/>
      </a:lt2>
      <a:accent1>
        <a:srgbClr val="00206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5752011E-F864-482F-9D41-F1BC1F4AF310}" vid="{8822F796-094F-42D6-9D7D-9A432ECF81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262</TotalTime>
  <Words>938</Words>
  <Application>Microsoft Office PowerPoint</Application>
  <PresentationFormat>On-screen Show (4:3)</PresentationFormat>
  <Paragraphs>118</Paragraphs>
  <Slides>27</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ＭＳ Ｐゴシック</vt:lpstr>
      <vt:lpstr>Calibri</vt:lpstr>
      <vt:lpstr>Century Gothic</vt:lpstr>
      <vt:lpstr>Times New Roman</vt:lpstr>
      <vt:lpstr>Wingdings 2</vt:lpstr>
      <vt:lpstr>Theme1</vt:lpstr>
      <vt:lpstr>MathType 6.0 Equation</vt:lpstr>
      <vt:lpstr>Chemistry</vt:lpstr>
      <vt:lpstr>The Kinetic Theory of Gases</vt:lpstr>
      <vt:lpstr>Gas Measurements</vt:lpstr>
      <vt:lpstr>Otto von Guericke</vt:lpstr>
      <vt:lpstr>Boyle’s Law</vt:lpstr>
      <vt:lpstr>Standard Pressure Measurements</vt:lpstr>
      <vt:lpstr>Boyle’s Law</vt:lpstr>
      <vt:lpstr>Charles’s Law</vt:lpstr>
      <vt:lpstr>Charles’s Law</vt:lpstr>
      <vt:lpstr>Gay-Lussac’s Law</vt:lpstr>
      <vt:lpstr>Avogadro’s Law</vt:lpstr>
      <vt:lpstr>Tire pressure</vt:lpstr>
      <vt:lpstr>Piston</vt:lpstr>
      <vt:lpstr>Inflatable device</vt:lpstr>
      <vt:lpstr>Pressure cooking</vt:lpstr>
      <vt:lpstr>The Combined Gas Law</vt:lpstr>
      <vt:lpstr>Atmospheric pressure</vt:lpstr>
      <vt:lpstr>Sealed tank</vt:lpstr>
      <vt:lpstr>Helium tank</vt:lpstr>
      <vt:lpstr>Ideal Gas Law</vt:lpstr>
      <vt:lpstr>Ideal Gas 1</vt:lpstr>
      <vt:lpstr>Ideal Gas 2</vt:lpstr>
      <vt:lpstr>Dalton’s Law of Partial Pressures</vt:lpstr>
      <vt:lpstr>Partial Pressure 1</vt:lpstr>
      <vt:lpstr>Partial Pressure 2</vt:lpstr>
      <vt:lpstr>Density</vt:lpstr>
      <vt:lpstr>Done with Gases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&amp; Formulas</dc:title>
  <dc:creator>Matt</dc:creator>
  <cp:lastModifiedBy>Matthew Cervantes</cp:lastModifiedBy>
  <cp:revision>31</cp:revision>
  <dcterms:created xsi:type="dcterms:W3CDTF">2014-09-22T12:29:28Z</dcterms:created>
  <dcterms:modified xsi:type="dcterms:W3CDTF">2016-04-25T15:31:08Z</dcterms:modified>
</cp:coreProperties>
</file>