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6"/>
  </p:notesMasterIdLst>
  <p:sldIdLst>
    <p:sldId id="256" r:id="rId2"/>
    <p:sldId id="265" r:id="rId3"/>
    <p:sldId id="316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2" r:id="rId14"/>
    <p:sldId id="290" r:id="rId15"/>
    <p:sldId id="275" r:id="rId16"/>
    <p:sldId id="276" r:id="rId17"/>
    <p:sldId id="317" r:id="rId18"/>
    <p:sldId id="277" r:id="rId19"/>
    <p:sldId id="278" r:id="rId20"/>
    <p:sldId id="280" r:id="rId21"/>
    <p:sldId id="279" r:id="rId22"/>
    <p:sldId id="281" r:id="rId23"/>
    <p:sldId id="283" r:id="rId24"/>
    <p:sldId id="284" r:id="rId25"/>
    <p:sldId id="285" r:id="rId26"/>
    <p:sldId id="318" r:id="rId27"/>
    <p:sldId id="286" r:id="rId28"/>
    <p:sldId id="287" r:id="rId29"/>
    <p:sldId id="288" r:id="rId30"/>
    <p:sldId id="289" r:id="rId31"/>
    <p:sldId id="291" r:id="rId32"/>
    <p:sldId id="292" r:id="rId33"/>
    <p:sldId id="300" r:id="rId34"/>
    <p:sldId id="299" r:id="rId35"/>
    <p:sldId id="293" r:id="rId36"/>
    <p:sldId id="294" r:id="rId37"/>
    <p:sldId id="295" r:id="rId38"/>
    <p:sldId id="320" r:id="rId39"/>
    <p:sldId id="321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9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7" autoAdjust="0"/>
    <p:restoredTop sz="94660"/>
  </p:normalViewPr>
  <p:slideViewPr>
    <p:cSldViewPr>
      <p:cViewPr varScale="1">
        <p:scale>
          <a:sx n="90" d="100"/>
          <a:sy n="90" d="100"/>
        </p:scale>
        <p:origin x="1192" y="56"/>
      </p:cViewPr>
      <p:guideLst>
        <p:guide orient="horz" pos="216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60399-4146-44F7-8112-11A65893694D}" type="datetimeFigureOut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AE4AC-2035-4734-BEFB-767B9F5ABF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27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AE4AC-2035-4734-BEFB-767B9F5ABF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04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AE4AC-2035-4734-BEFB-767B9F5ABF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4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AE4AC-2035-4734-BEFB-767B9F5ABF3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59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700" y="268288"/>
            <a:ext cx="5668963" cy="390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5450" cy="365125"/>
          </a:xfrm>
        </p:spPr>
        <p:txBody>
          <a:bodyPr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B207EAE-638B-4AD6-BB5A-88104CD104FC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50" y="6356350"/>
            <a:ext cx="4735513" cy="365125"/>
          </a:xfrm>
        </p:spPr>
        <p:txBody>
          <a:bodyPr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588" y="6356350"/>
            <a:ext cx="685800" cy="365125"/>
          </a:xfrm>
        </p:spPr>
        <p:txBody>
          <a:bodyPr/>
          <a:lstStyle>
            <a:lvl1pPr eaLnBrk="1" hangingPunct="1"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77C5682-C0F4-42B8-8318-E183B64DD4EA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4A798444-314C-4AD6-A212-CF6313709F81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3C2C7B-BD60-45FB-AFA1-58D780B6884A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0B8DC7-B3E9-44ED-BF50-7313EDD74A9A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20AC7-E185-456B-B079-66E3F878C79C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46625" y="268288"/>
            <a:ext cx="4114800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161925" y="6124575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36381829-29FB-4B02-B42E-E0077F9BB884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174625" y="6356350"/>
            <a:ext cx="38639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16775" y="268288"/>
            <a:ext cx="1639888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AD774C-7169-47A5-8DA0-25E8A825720F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938" y="268288"/>
            <a:ext cx="720725" cy="36385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5FA8AA02-BE15-4ED0-8310-EA15072E6405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88EC6-C314-4A78-9C8E-30DDFCA0DCDF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48638" y="268288"/>
            <a:ext cx="719137" cy="566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50D7D-34A6-47A8-9736-0436678C8239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2013" y="268288"/>
            <a:ext cx="16462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05A44D4E-2BC7-4623-AC25-7F50FB2E281D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87700" y="268288"/>
            <a:ext cx="5668963" cy="25606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268288" y="268288"/>
            <a:ext cx="184150" cy="388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3276600" y="390525"/>
            <a:ext cx="5499100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D33EA759-99B4-4B59-B947-270C182924F3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213100" y="6356350"/>
            <a:ext cx="4735513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6113" y="6356350"/>
            <a:ext cx="685800" cy="365125"/>
          </a:xfrm>
        </p:spPr>
        <p:txBody>
          <a:bodyPr/>
          <a:lstStyle>
            <a:lvl1pPr eaLnBrk="1" hangingPunct="1">
              <a:defRPr sz="1100">
                <a:solidFill>
                  <a:srgbClr val="858585"/>
                </a:solidFill>
                <a:latin typeface="Century Gothic" pitchFamily="34" charset="0"/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268288"/>
            <a:ext cx="1646238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7212013" y="6356350"/>
            <a:ext cx="1752600" cy="365125"/>
          </a:xfrm>
        </p:spPr>
        <p:txBody>
          <a:bodyPr/>
          <a:lstStyle>
            <a:lvl1pPr>
              <a:defRPr/>
            </a:lvl1pPr>
          </a:lstStyle>
          <a:p>
            <a:fld id="{A32D2E04-DDA9-42BE-B322-5BD2C9C2DB27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178050" y="6356350"/>
            <a:ext cx="4927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31788" y="360363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59700" y="268288"/>
            <a:ext cx="1098550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425" cy="365125"/>
          </a:xfrm>
        </p:spPr>
        <p:txBody>
          <a:bodyPr/>
          <a:lstStyle>
            <a:lvl1pPr>
              <a:defRPr/>
            </a:lvl1pPr>
          </a:lstStyle>
          <a:p>
            <a:fld id="{E193745F-4EE7-445A-B758-5D61984B308F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625" y="6356350"/>
            <a:ext cx="531177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9875" y="4773613"/>
            <a:ext cx="2971800" cy="1844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350838" y="6105525"/>
            <a:ext cx="506412" cy="365125"/>
          </a:xfrm>
        </p:spPr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5CED5-2D71-4847-8F76-9E83AC1F65EE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BACCDF-470C-4EEF-8BC9-7FFBBF3455AF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638" y="268288"/>
            <a:ext cx="719137" cy="1646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0366034-D7F6-492B-8B30-52489E688B55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6508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9800"/>
            <a:ext cx="650875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9313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fld id="{16E33220-617C-4231-A3EB-356C453398F4}" type="datetime1">
              <a:rPr lang="en-US" smtClean="0"/>
              <a:pPr/>
              <a:t>8/19/2015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625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588" y="360363"/>
            <a:ext cx="5064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D4F7F10-B8BA-4DE4-8B5F-191FE19298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c/c3/Ivy_Mike_H_Bomb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RWRmIEHr3A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commons/d/d9/FireExtinguisherABC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533400"/>
            <a:ext cx="5458968" cy="472421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Lab Safety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609600"/>
            <a:ext cx="5233987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781800" cy="685800"/>
          </a:xfrm>
        </p:spPr>
        <p:txBody>
          <a:bodyPr/>
          <a:lstStyle/>
          <a:p>
            <a:r>
              <a:rPr lang="en-US" dirty="0" smtClean="0"/>
              <a:t>No unauthorized experiments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1"/>
            <a:ext cx="8915400" cy="1981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Only work on assigned lab during lab time</a:t>
            </a:r>
          </a:p>
          <a:p>
            <a:r>
              <a:rPr lang="en-US" dirty="0" smtClean="0"/>
              <a:t>Ask if further experiments are needed or warranted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 descr="File:Ivy Mike H Bom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5039153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315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 smtClean="0"/>
              <a:t>No food/drink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 descr="http://png-4.vector.me/files/images/7/0/702988/no_food_thumb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1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990600"/>
          </a:xfrm>
        </p:spPr>
        <p:txBody>
          <a:bodyPr/>
          <a:lstStyle/>
          <a:p>
            <a:r>
              <a:rPr lang="en-US" dirty="0" smtClean="0"/>
              <a:t>Never remove chemicals from lab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 descr="http://i.telegraph.co.uk/multimedia/archive/02630/breakingbad_263065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81200"/>
            <a:ext cx="6944852" cy="43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Unlabeled container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Never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use chemicals from an </a:t>
            </a:r>
            <a:r>
              <a:rPr lang="en-US" dirty="0">
                <a:solidFill>
                  <a:srgbClr val="C00000"/>
                </a:solidFill>
              </a:rPr>
              <a:t>unlabeled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container</a:t>
            </a:r>
          </a:p>
          <a:p>
            <a:pPr lvl="8"/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WHY?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1028" descr="D:\My Documents\New Chemistry\Lab Powerpoints\Safety\unlabel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3147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0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>
                <a:solidFill>
                  <a:srgbClr val="000000"/>
                </a:solidFill>
              </a:rPr>
              <a:t>NEVER point the mouth of a test tube or Erlenmeyer flask at yourself or another person</a:t>
            </a:r>
            <a:r>
              <a:rPr lang="en-US" dirty="0" smtClean="0">
                <a:solidFill>
                  <a:srgbClr val="000000"/>
                </a:solidFill>
              </a:rPr>
              <a:t>!</a:t>
            </a:r>
          </a:p>
          <a:p>
            <a:pPr>
              <a:buClr>
                <a:srgbClr val="C00000"/>
              </a:buClr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ALWAYS direct the mouth away from people</a:t>
            </a:r>
            <a:endParaRPr lang="en-US" dirty="0"/>
          </a:p>
        </p:txBody>
      </p:sp>
      <p:pic>
        <p:nvPicPr>
          <p:cNvPr id="5" name="Picture 6" descr="D:\My Documents\New Chemistry\Lab Powerpoints\Safety\point tow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4064000" cy="3048000"/>
          </a:xfrm>
          <a:prstGeom prst="rect">
            <a:avLst/>
          </a:prstGeom>
          <a:noFill/>
        </p:spPr>
      </p:pic>
      <p:pic>
        <p:nvPicPr>
          <p:cNvPr id="6" name="Picture 4" descr="D:\My Documents\New Chemistry\Lab Powerpoints\Safety\point aw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64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125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6858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Never Heat a Closed Container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increasing pressure in the container can cause the contents to spray out the top, or the container shatters, spreading shards of glass</a:t>
            </a:r>
          </a:p>
          <a:p>
            <a:endParaRPr lang="en-US" dirty="0"/>
          </a:p>
        </p:txBody>
      </p:sp>
      <p:pic>
        <p:nvPicPr>
          <p:cNvPr id="6" name="Picture 5" descr="mantle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286000"/>
            <a:ext cx="375115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9144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Keep Flammable Substances Away From Heat Sources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http://graphics8.nytimes.com/images/2006/10/28/business/28embargo.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67" y="1181100"/>
            <a:ext cx="7467600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25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you spill something?</a:t>
            </a:r>
            <a:br>
              <a:rPr lang="en-US" dirty="0" smtClean="0"/>
            </a:br>
            <a:r>
              <a:rPr lang="en-US" dirty="0" smtClean="0"/>
              <a:t>What do you think you should do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err="1" smtClean="0"/>
              <a:t>Brainstrom</a:t>
            </a:r>
            <a:r>
              <a:rPr lang="en-US" sz="4000" dirty="0" smtClean="0"/>
              <a:t> with your partner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20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162800" cy="6858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Clean up all spills immediately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Never return spilled or unused material to the reagent bottle.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Solids should be swept up and placed in the waste disposal container for that lab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u="sng" dirty="0">
                <a:solidFill>
                  <a:schemeClr val="accent3">
                    <a:lumMod val="10000"/>
                  </a:schemeClr>
                </a:solidFill>
              </a:rPr>
              <a:t>Small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 liquid spills should be diluted with </a:t>
            </a:r>
            <a:r>
              <a:rPr lang="en-US" u="sng" dirty="0">
                <a:solidFill>
                  <a:schemeClr val="accent3">
                    <a:lumMod val="10000"/>
                  </a:schemeClr>
                </a:solidFill>
              </a:rPr>
              <a:t>lots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 of </a:t>
            </a:r>
            <a:r>
              <a:rPr lang="en-US" u="sng" dirty="0">
                <a:solidFill>
                  <a:schemeClr val="accent3">
                    <a:lumMod val="10000"/>
                  </a:schemeClr>
                </a:solidFill>
              </a:rPr>
              <a:t>water 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and mopped up with a cloth towel.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dirty="0">
                <a:solidFill>
                  <a:schemeClr val="accent3">
                    <a:lumMod val="10000"/>
                  </a:schemeClr>
                </a:solidFill>
              </a:rPr>
              <a:t>Large spills must be handled by the instructor.</a:t>
            </a:r>
          </a:p>
          <a:p>
            <a:endParaRPr lang="en-US" dirty="0"/>
          </a:p>
        </p:txBody>
      </p:sp>
      <p:pic>
        <p:nvPicPr>
          <p:cNvPr id="5" name="Picture 2" descr="http://www.sptimes.com/2007/06/14/images/tb_spill4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657600"/>
            <a:ext cx="428625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49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First Aid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Alert the instructor 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If chemicals have come in contact with the eyes, begin </a:t>
            </a:r>
            <a:r>
              <a:rPr lang="en-US" dirty="0" err="1">
                <a:solidFill>
                  <a:srgbClr val="000000"/>
                </a:solidFill>
              </a:rPr>
              <a:t>eyewashing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u="sng" dirty="0">
                <a:solidFill>
                  <a:srgbClr val="C00000"/>
                </a:solidFill>
              </a:rPr>
              <a:t>NOW!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Remove clothes that have chemical contamination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Move everyone away from the area to avoid further </a:t>
            </a:r>
            <a:r>
              <a:rPr lang="en-US" dirty="0" smtClean="0">
                <a:solidFill>
                  <a:srgbClr val="000000"/>
                </a:solidFill>
              </a:rPr>
              <a:t>contamination</a:t>
            </a:r>
          </a:p>
          <a:p>
            <a:pPr marL="457200" indent="-457200">
              <a:buClr>
                <a:srgbClr val="C00000"/>
              </a:buClr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Report all injuries to your instructor immediately.</a:t>
            </a:r>
          </a:p>
          <a:p>
            <a:endParaRPr lang="en-US" dirty="0"/>
          </a:p>
        </p:txBody>
      </p:sp>
      <p:pic>
        <p:nvPicPr>
          <p:cNvPr id="16386" name="Picture 2" descr="http://www.safetypartnersltd.com/wp-content/uploads/2013/12/Combo-Shower-working-6-Mar04-RGB-800px-72dp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4020343"/>
            <a:ext cx="2169319" cy="27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enware.com.au/Images/UserUploadedImages/25/ILoad8459__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 smtClean="0"/>
              <a:t>Lab Safety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0"/>
            <a:ext cx="8915400" cy="51054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Personal protective equipment is important!</a:t>
            </a:r>
          </a:p>
          <a:p>
            <a:r>
              <a:rPr lang="en-US" dirty="0" smtClean="0"/>
              <a:t>Rely on lab partners</a:t>
            </a:r>
          </a:p>
          <a:p>
            <a:r>
              <a:rPr lang="en-US" dirty="0" smtClean="0"/>
              <a:t>Know the lab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6291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05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Lab Equipment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Used for measurements of: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Temperature</a:t>
            </a:r>
          </a:p>
          <a:p>
            <a:r>
              <a:rPr lang="en-US" dirty="0" smtClean="0"/>
              <a:t>Used for transferring chemicals</a:t>
            </a:r>
          </a:p>
          <a:p>
            <a:r>
              <a:rPr lang="en-US" dirty="0" smtClean="0"/>
              <a:t>Heating/Cooling safely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Beakers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Beakers hold solids or liquids that will not release gases when reacted or are unlikely to splatter if stirred or heated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Scenario: Student #A is so thirsty and forgot his water bottle at school. He thoroughly cleans the beaker and proceeds to use it drink some water from the sink. WHAT IS WRONG HERE!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D:\My Documents\New Chemistry\Lab Powerpoints\Equipment\bea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971800"/>
            <a:ext cx="4343400" cy="351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0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Erlenmeyer flask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Erlenmeyer flasks hold solids or liquids that may release gases during a reaction or that are likely to splatter if stirred or heated.</a:t>
            </a:r>
          </a:p>
          <a:p>
            <a:endParaRPr lang="en-US" dirty="0"/>
          </a:p>
        </p:txBody>
      </p:sp>
      <p:pic>
        <p:nvPicPr>
          <p:cNvPr id="5" name="Picture 4" descr="D:\My Documents\New Chemistry\Lab Powerpoints\Equipment\erlen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4054475" cy="3141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67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Graduated cylinder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 graduated cylinder is used to measure volumes of liquids.</a:t>
            </a:r>
          </a:p>
          <a:p>
            <a:endParaRPr lang="en-US" dirty="0"/>
          </a:p>
        </p:txBody>
      </p:sp>
      <p:pic>
        <p:nvPicPr>
          <p:cNvPr id="5" name="Picture 4" descr="D:\My Documents\New Chemistry\Lab Powerpoints\Equipment\bothgr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575" y="2286000"/>
            <a:ext cx="5257800" cy="407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62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Test tubes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Test qualitative reactions</a:t>
            </a:r>
          </a:p>
          <a:p>
            <a:r>
              <a:rPr lang="en-US" dirty="0" smtClean="0"/>
              <a:t>Large test tubes to collect gas</a:t>
            </a:r>
          </a:p>
          <a:p>
            <a:pPr lvl="1"/>
            <a:r>
              <a:rPr lang="en-US" dirty="0" smtClean="0"/>
              <a:t>Ignition tests</a:t>
            </a:r>
          </a:p>
          <a:p>
            <a:r>
              <a:rPr lang="en-US" dirty="0"/>
              <a:t>A test tube holder is useful for holding a test tube which is too hot to handle.</a:t>
            </a:r>
          </a:p>
          <a:p>
            <a:endParaRPr lang="en-US" dirty="0"/>
          </a:p>
        </p:txBody>
      </p:sp>
      <p:pic>
        <p:nvPicPr>
          <p:cNvPr id="5" name="Picture 5" descr="D:\My Documents\New Chemistry\Lab Powerpoints\Equipment\testtub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048001"/>
            <a:ext cx="4267200" cy="3200400"/>
          </a:xfrm>
          <a:prstGeom prst="rect">
            <a:avLst/>
          </a:prstGeom>
          <a:noFill/>
        </p:spPr>
      </p:pic>
      <p:pic>
        <p:nvPicPr>
          <p:cNvPr id="6" name="Picture 1028" descr="D:\My Documents\New Chemistry\Lab Powerpoints\Equipment\hol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368675" cy="26103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278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Test tube maintenance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Test tube brushes are used to clean test tubes and graduated </a:t>
            </a:r>
            <a:r>
              <a:rPr lang="en-US" dirty="0" smtClean="0"/>
              <a:t>cylinders</a:t>
            </a:r>
          </a:p>
          <a:p>
            <a:pPr lvl="1"/>
            <a:r>
              <a:rPr lang="en-US" dirty="0"/>
              <a:t>Forcing a large brush into a small test tube will often break the tube.</a:t>
            </a:r>
          </a:p>
          <a:p>
            <a:r>
              <a:rPr lang="en-US" dirty="0"/>
              <a:t>Test tube racks are for holding and organizing test tubes on the laboratory counter. </a:t>
            </a:r>
            <a:endParaRPr lang="en-US" dirty="0" smtClean="0"/>
          </a:p>
          <a:p>
            <a:pPr lvl="1"/>
            <a:r>
              <a:rPr lang="en-US" dirty="0" smtClean="0"/>
              <a:t>Plastic </a:t>
            </a:r>
            <a:r>
              <a:rPr lang="en-US" dirty="0"/>
              <a:t>racks may melt in contact with very hot test tubes.</a:t>
            </a:r>
          </a:p>
          <a:p>
            <a:endParaRPr lang="en-US" dirty="0"/>
          </a:p>
        </p:txBody>
      </p:sp>
      <p:pic>
        <p:nvPicPr>
          <p:cNvPr id="6" name="Picture 1027" descr="D:\My Documents\New Chemistry\Lab Powerpoints\Equipment\ttbrushe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0"/>
            <a:ext cx="2895600" cy="2171700"/>
          </a:xfrm>
          <a:prstGeom prst="rect">
            <a:avLst/>
          </a:prstGeom>
          <a:noFill/>
        </p:spPr>
      </p:pic>
      <p:pic>
        <p:nvPicPr>
          <p:cNvPr id="7" name="Picture 1030" descr="D:\My Documents\New Chemistry\Lab Powerpoints\Equipment\testtubera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327203"/>
            <a:ext cx="5638800" cy="3443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46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put in a test tube?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 Illustrate your ideas and share it with a partner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5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Stoppers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Rubber stoppers are used to close containers to avoid spillage or contamination.</a:t>
            </a:r>
          </a:p>
          <a:p>
            <a:r>
              <a:rPr lang="en-US" dirty="0"/>
              <a:t>Containers should never be heated when there is a stopper in place.</a:t>
            </a:r>
          </a:p>
          <a:p>
            <a:endParaRPr lang="en-US" dirty="0"/>
          </a:p>
        </p:txBody>
      </p:sp>
      <p:pic>
        <p:nvPicPr>
          <p:cNvPr id="5" name="Picture 3" descr="D:\My Documents\New Chemistry\Lab Powerpoints\Equipment\rubberstopp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3276600" cy="2455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29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Watch glass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 watch glass is used to hold a small amount of solid, such as the product of a reaction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be used for drying</a:t>
            </a:r>
          </a:p>
          <a:p>
            <a:r>
              <a:rPr lang="en-US" dirty="0" smtClean="0"/>
              <a:t>Name comes from watches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D:\My Documents\New Chemistry\Lab Powerpoints\Equipment\watch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219981"/>
            <a:ext cx="4572000" cy="3541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684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Glass Stir rod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 glass rod is used to manually stir solutions. </a:t>
            </a:r>
            <a:endParaRPr lang="en-US" dirty="0" smtClean="0"/>
          </a:p>
          <a:p>
            <a:r>
              <a:rPr lang="en-US" dirty="0" smtClean="0"/>
              <a:t>It </a:t>
            </a:r>
            <a:r>
              <a:rPr lang="en-US" dirty="0"/>
              <a:t>can also be used to transfer a single drop of a solution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Acid/base chemistry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D:\My Documents\New Chemistry\Lab Powerpoints\Equipment\r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4267200" cy="3306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614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 Time!!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334000"/>
            <a:ext cx="5458968" cy="914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Which of these lab safety rules do you think is the most important?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06338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pH paper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</a:rPr>
              <a:t>Red</a:t>
            </a:r>
            <a:r>
              <a:rPr lang="en-US" dirty="0"/>
              <a:t> litmus paper is used to identify bases.</a:t>
            </a:r>
          </a:p>
          <a:p>
            <a:r>
              <a:rPr lang="en-US" b="1" u="sng" dirty="0">
                <a:solidFill>
                  <a:srgbClr val="0070C0"/>
                </a:solidFill>
              </a:rPr>
              <a:t>Blue</a:t>
            </a:r>
            <a:r>
              <a:rPr lang="en-US" b="1" dirty="0"/>
              <a:t> </a:t>
            </a:r>
            <a:r>
              <a:rPr lang="en-US" dirty="0"/>
              <a:t>litmus paper is used to identify acids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pH paper can be used to identify pH of a solution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D:\My Documents\New Chemistry\Lab Powerpoints\Equipment\limu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343400" cy="3257550"/>
          </a:xfrm>
          <a:prstGeom prst="rect">
            <a:avLst/>
          </a:prstGeom>
          <a:noFill/>
        </p:spPr>
      </p:pic>
      <p:pic>
        <p:nvPicPr>
          <p:cNvPr id="5122" name="Picture 2" descr="http://www.ssc.education.ed.ac.uk/BSL/pictures/phpap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3438" y="2819400"/>
            <a:ext cx="23431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Miscellaneous equipment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A funnel is used to aid in the transfer of liquid from one vessel to another.</a:t>
            </a:r>
          </a:p>
          <a:p>
            <a:r>
              <a:rPr lang="en-US" dirty="0" smtClean="0"/>
              <a:t>A wash bottle has a spout that delivers a wash solution to a specific area. Distilled water is the only liquid that should be used in a wash bottle</a:t>
            </a:r>
          </a:p>
          <a:p>
            <a:r>
              <a:rPr lang="en-US" dirty="0" smtClean="0"/>
              <a:t>Spatulas </a:t>
            </a:r>
            <a:r>
              <a:rPr lang="en-US" dirty="0"/>
              <a:t>are used to dispense solid chemicals from their containers. </a:t>
            </a:r>
          </a:p>
          <a:p>
            <a:endParaRPr lang="en-US" dirty="0"/>
          </a:p>
        </p:txBody>
      </p:sp>
      <p:pic>
        <p:nvPicPr>
          <p:cNvPr id="5" name="Picture 4" descr="D:\My Documents\New Chemistry\Lab Powerpoints\Equipment\fun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3022600" cy="2341731"/>
          </a:xfrm>
          <a:prstGeom prst="rect">
            <a:avLst/>
          </a:prstGeom>
          <a:noFill/>
        </p:spPr>
      </p:pic>
      <p:pic>
        <p:nvPicPr>
          <p:cNvPr id="6" name="Picture 4" descr="D:\My Documents\New Chemistry\Lab Powerpoints\Equipment\washb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4283" y="3950229"/>
            <a:ext cx="3042701" cy="2357438"/>
          </a:xfrm>
          <a:prstGeom prst="rect">
            <a:avLst/>
          </a:prstGeom>
          <a:noFill/>
        </p:spPr>
      </p:pic>
      <p:pic>
        <p:nvPicPr>
          <p:cNvPr id="7" name="Picture 6" descr="D:\My Documents\New Chemistry\Lab Powerpoints\Equipment\spatula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6267" y="3352800"/>
            <a:ext cx="2209800" cy="294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67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Hot Equipment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/>
              <a:t>Bunsen burners are used for the heating of nonvolatile liquids and solids</a:t>
            </a:r>
            <a:r>
              <a:rPr lang="en-US" sz="1800" dirty="0" smtClean="0"/>
              <a:t>.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dirty="0" smtClean="0"/>
              <a:t>Strikers </a:t>
            </a:r>
            <a:r>
              <a:rPr lang="en-US" dirty="0"/>
              <a:t>are used to light Bunsen burners. </a:t>
            </a:r>
          </a:p>
          <a:p>
            <a:r>
              <a:rPr lang="en-US" dirty="0"/>
              <a:t>The flints on strikers are expensive. Do not operate the striker repeatedly just to see the sparks!</a:t>
            </a:r>
          </a:p>
          <a:p>
            <a:endParaRPr lang="en-US" dirty="0"/>
          </a:p>
        </p:txBody>
      </p:sp>
      <p:pic>
        <p:nvPicPr>
          <p:cNvPr id="10" name="Picture 3" descr="stri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794" y="3313745"/>
            <a:ext cx="3429000" cy="2569632"/>
          </a:xfrm>
          <a:prstGeom prst="rect">
            <a:avLst/>
          </a:prstGeom>
          <a:noFill/>
        </p:spPr>
      </p:pic>
      <p:pic>
        <p:nvPicPr>
          <p:cNvPr id="12" name="Picture 3" descr="D:\My Documents\New Chemistry\Lab Powerpoints\Equipment\bunsenbur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313745"/>
            <a:ext cx="36576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197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Hot Equipment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9698" name="Picture 2" descr="http://www.cyberphysics.co.uk/graphics/diagrams/equipment/bunsenDiagr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897466"/>
            <a:ext cx="6395427" cy="51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7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Hot Equipment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smtClean="0"/>
              <a:t>The </a:t>
            </a:r>
            <a:r>
              <a:rPr lang="en-US" sz="1800" dirty="0"/>
              <a:t>evaporating dish is used for the heating of stable solid compounds and elements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Crucibles are used for heating certain solids, particularly metals, to very high </a:t>
            </a:r>
            <a:r>
              <a:rPr lang="en-US" sz="1800" dirty="0" smtClean="0"/>
              <a:t>temperatures.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clay triangle is used as a support for </a:t>
            </a:r>
            <a:r>
              <a:rPr lang="en-US" dirty="0" err="1"/>
              <a:t>porcelein</a:t>
            </a:r>
            <a:r>
              <a:rPr lang="en-US" dirty="0"/>
              <a:t> crucibles when being heated over a Bunsen burner.</a:t>
            </a: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6" name="Picture 3" descr="D:\My Documents\New Chemistry\Lab Powerpoints\Equipment\evaporatingdis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547532"/>
            <a:ext cx="2540000" cy="1905000"/>
          </a:xfrm>
          <a:prstGeom prst="rect">
            <a:avLst/>
          </a:prstGeom>
          <a:noFill/>
        </p:spPr>
      </p:pic>
      <p:pic>
        <p:nvPicPr>
          <p:cNvPr id="7" name="Picture 3" descr="D:\My Documents\New Chemistry\Lab Powerpoints\Equipment\crucibl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3540746"/>
            <a:ext cx="2597150" cy="1945654"/>
          </a:xfrm>
          <a:prstGeom prst="rect">
            <a:avLst/>
          </a:prstGeom>
          <a:noFill/>
        </p:spPr>
      </p:pic>
      <p:pic>
        <p:nvPicPr>
          <p:cNvPr id="9" name="Picture 3" descr="D:\My Documents\New Chemistry\Lab Powerpoints\Equipment\claytriang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3544268"/>
            <a:ext cx="2592333" cy="1942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5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Tongs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Beaker tongs are used to move beakers containing hot liquids</a:t>
            </a:r>
          </a:p>
          <a:p>
            <a:r>
              <a:rPr lang="en-US" dirty="0" smtClean="0"/>
              <a:t>Crucible tongs are for </a:t>
            </a:r>
            <a:r>
              <a:rPr lang="en-US" dirty="0"/>
              <a:t>handling hot crucibles; also used to pick up other hot objects. </a:t>
            </a:r>
            <a:r>
              <a:rPr lang="en-US" u="sng" dirty="0">
                <a:solidFill>
                  <a:srgbClr val="0070C0"/>
                </a:solidFill>
              </a:rPr>
              <a:t>NOT</a:t>
            </a:r>
            <a:r>
              <a:rPr lang="en-US" dirty="0">
                <a:solidFill>
                  <a:srgbClr val="0070C0"/>
                </a:solidFill>
              </a:rPr>
              <a:t> to be used for picking up beakers! </a:t>
            </a:r>
          </a:p>
          <a:p>
            <a:endParaRPr lang="en-US" dirty="0"/>
          </a:p>
        </p:txBody>
      </p:sp>
      <p:pic>
        <p:nvPicPr>
          <p:cNvPr id="5" name="Picture 3" descr="D:\My Documents\New Chemistry\Lab Powerpoints\Equipment\crucibleton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352800"/>
            <a:ext cx="3657600" cy="2743200"/>
          </a:xfrm>
          <a:prstGeom prst="rect">
            <a:avLst/>
          </a:prstGeom>
          <a:noFill/>
        </p:spPr>
      </p:pic>
      <p:pic>
        <p:nvPicPr>
          <p:cNvPr id="6" name="Picture 3" descr="D:\My Documents\New Chemistry\Lab Powerpoints\Equipment\beakerto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075" y="2590800"/>
            <a:ext cx="3352799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49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Ring stands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2133600"/>
          </a:xfrm>
          <a:solidFill>
            <a:schemeClr val="bg1"/>
          </a:solidFill>
        </p:spPr>
        <p:txBody>
          <a:bodyPr/>
          <a:lstStyle/>
          <a:p>
            <a:r>
              <a:rPr lang="en-US" sz="1800" dirty="0" err="1"/>
              <a:t>Ringstands</a:t>
            </a:r>
            <a:r>
              <a:rPr lang="en-US" sz="1800" dirty="0"/>
              <a:t> are a safe and convenient way to perform reactions that require heating using a Bunsen burner</a:t>
            </a:r>
            <a:r>
              <a:rPr lang="en-US" sz="1800" dirty="0" smtClean="0"/>
              <a:t>.</a:t>
            </a:r>
            <a:endParaRPr lang="en-US" sz="1800" dirty="0"/>
          </a:p>
          <a:p>
            <a:r>
              <a:rPr lang="en-US" sz="1800" dirty="0"/>
              <a:t>Iron rings connect to a </a:t>
            </a:r>
            <a:r>
              <a:rPr lang="en-US" sz="1800" dirty="0" err="1"/>
              <a:t>ringstand</a:t>
            </a:r>
            <a:r>
              <a:rPr lang="en-US" sz="1800" dirty="0"/>
              <a:t> and provide a stable, elevated platform for the reaction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Utility clamps are used to secure test tubes, distillation columns, and burets to the </a:t>
            </a:r>
            <a:r>
              <a:rPr lang="en-US" sz="1800" dirty="0" err="1" smtClean="0"/>
              <a:t>ringstand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Double </a:t>
            </a:r>
            <a:r>
              <a:rPr lang="en-US" sz="1800" dirty="0" err="1"/>
              <a:t>Buret</a:t>
            </a:r>
            <a:r>
              <a:rPr lang="en-US" sz="1800" dirty="0"/>
              <a:t> clamps are used to burets – long graduated tubes used in titration.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 descr="ringsta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267" y="3886200"/>
            <a:ext cx="1676400" cy="2743200"/>
          </a:xfrm>
          <a:prstGeom prst="rect">
            <a:avLst/>
          </a:prstGeom>
          <a:noFill/>
        </p:spPr>
      </p:pic>
      <p:pic>
        <p:nvPicPr>
          <p:cNvPr id="6" name="Picture 3" descr="D:\My Documents\New Chemistry\Lab Powerpoints\Equipment\ironri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7769" y="3886200"/>
            <a:ext cx="2438400" cy="1828800"/>
          </a:xfrm>
          <a:prstGeom prst="rect">
            <a:avLst/>
          </a:prstGeom>
          <a:noFill/>
        </p:spPr>
      </p:pic>
      <p:pic>
        <p:nvPicPr>
          <p:cNvPr id="8" name="Picture 5" descr="doublecla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250" y="3822700"/>
            <a:ext cx="396875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My Documents\New Chemistry\Lab Powerpoints\Equipment\utilityclamp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5143500"/>
            <a:ext cx="2135927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9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13550" cy="685800"/>
          </a:xfrm>
        </p:spPr>
        <p:txBody>
          <a:bodyPr/>
          <a:lstStyle/>
          <a:p>
            <a:r>
              <a:rPr lang="en-US" dirty="0" smtClean="0"/>
              <a:t>Lab Safety Video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VRWRmIEHr3A"/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" y="914400"/>
            <a:ext cx="8915400" cy="501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10668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508750" cy="4678363"/>
          </a:xfrm>
        </p:spPr>
        <p:txBody>
          <a:bodyPr/>
          <a:lstStyle/>
          <a:p>
            <a:r>
              <a:rPr lang="en-US" dirty="0" smtClean="0"/>
              <a:t>Lab question</a:t>
            </a:r>
          </a:p>
          <a:p>
            <a:r>
              <a:rPr lang="en-US" dirty="0" smtClean="0"/>
              <a:t>Finish glassware slides</a:t>
            </a:r>
          </a:p>
          <a:p>
            <a:r>
              <a:rPr lang="en-US" dirty="0" smtClean="0"/>
              <a:t>Measurement (reading)</a:t>
            </a:r>
          </a:p>
          <a:p>
            <a:r>
              <a:rPr lang="en-US" dirty="0" smtClean="0"/>
              <a:t>Stations Activity</a:t>
            </a:r>
          </a:p>
          <a:p>
            <a:r>
              <a:rPr lang="en-US" dirty="0" err="1" smtClean="0"/>
              <a:t>Kahoot</a:t>
            </a:r>
            <a:r>
              <a:rPr lang="en-US" dirty="0" smtClean="0"/>
              <a:t> (graded)</a:t>
            </a:r>
          </a:p>
          <a:p>
            <a:pPr lvl="1"/>
            <a:r>
              <a:rPr lang="en-US" dirty="0" smtClean="0"/>
              <a:t>Use your name </a:t>
            </a:r>
            <a:r>
              <a:rPr lang="en-US" smtClean="0"/>
              <a:t>or initials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08750" cy="838200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/>
          <a:lstStyle/>
          <a:p>
            <a:r>
              <a:rPr lang="en-US" dirty="0" smtClean="0"/>
              <a:t>Discuss with your partner: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 smtClean="0"/>
              <a:t>What is one question/issue/scenario NOT addressed by the </a:t>
            </a:r>
            <a:r>
              <a:rPr lang="en-US" sz="2800" dirty="0" err="1" smtClean="0"/>
              <a:t>Flinn</a:t>
            </a:r>
            <a:r>
              <a:rPr lang="en-US" sz="2800" dirty="0" smtClean="0"/>
              <a:t> Lab Safety Contract or the Crash Course Chemistry video?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3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07963"/>
            <a:ext cx="9150350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08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333333"/>
                </a:solidFill>
              </a:rPr>
              <a:t>Measuring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45878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3600" dirty="0">
                <a:solidFill>
                  <a:srgbClr val="333333"/>
                </a:solidFill>
              </a:rPr>
              <a:t> Volume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3600" dirty="0">
                <a:solidFill>
                  <a:srgbClr val="333333"/>
                </a:solidFill>
              </a:rPr>
              <a:t> Temperature</a:t>
            </a:r>
          </a:p>
          <a:p>
            <a:pPr>
              <a:buClr>
                <a:srgbClr val="A50021"/>
              </a:buClr>
              <a:buFont typeface="Wingdings" pitchFamily="2" charset="2"/>
              <a:buChar char="q"/>
            </a:pPr>
            <a:r>
              <a:rPr lang="en-US" sz="3600" dirty="0">
                <a:solidFill>
                  <a:srgbClr val="333333"/>
                </a:solidFill>
              </a:rPr>
              <a:t> Mass</a:t>
            </a:r>
          </a:p>
        </p:txBody>
      </p:sp>
      <p:pic>
        <p:nvPicPr>
          <p:cNvPr id="2052" name="Picture 4" descr="D:\My Documents\New Chemistry\Lab Powerpoints\Measuring\meas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D:\My Documents\New Chemistry\Lab Powerpoints\Equipment\bal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3657600" cy="325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u="sng" dirty="0">
                <a:solidFill>
                  <a:srgbClr val="333333"/>
                </a:solidFill>
              </a:rPr>
              <a:t>Reading the Meniscus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1981200"/>
            <a:ext cx="39782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333333"/>
                </a:solidFill>
              </a:rPr>
              <a:t>Always read volume from the bottom of the </a:t>
            </a:r>
            <a:r>
              <a:rPr lang="en-US" u="sng" dirty="0">
                <a:solidFill>
                  <a:srgbClr val="A50021"/>
                </a:solidFill>
              </a:rPr>
              <a:t>meniscus</a:t>
            </a:r>
            <a:r>
              <a:rPr lang="en-US" dirty="0">
                <a:solidFill>
                  <a:srgbClr val="333333"/>
                </a:solidFill>
              </a:rPr>
              <a:t>. The meniscus is the curved surface of a liquid in a narrow cylindrical container.</a:t>
            </a:r>
          </a:p>
        </p:txBody>
      </p:sp>
      <p:pic>
        <p:nvPicPr>
          <p:cNvPr id="14340" name="Picture 4" descr="D:\My Documents\New Chemistry\Lab Powerpoints\Measuring\menisc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602163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3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333333"/>
                </a:solidFill>
              </a:rPr>
              <a:t>Try to avoid parallax errors.</a:t>
            </a:r>
          </a:p>
        </p:txBody>
      </p:sp>
      <p:pic>
        <p:nvPicPr>
          <p:cNvPr id="15363" name="Picture 3" descr="D:\My Documents\New Chemistry\Lab Powerpoints\Measuring\meniscus_r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4" descr="D:\My Documents\New Chemistry\Lab Powerpoints\Measuring\meniscus_wro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8169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Parallax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errors</a:t>
            </a:r>
            <a:r>
              <a:rPr lang="en-US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arise when a meniscus or needle is viewed from an angle rather than from straight-on at eye level.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165725" y="5165725"/>
            <a:ext cx="3825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Correct: Viewing the meniscus</a:t>
            </a:r>
            <a:br>
              <a:rPr lang="en-US" sz="2000" dirty="0">
                <a:solidFill>
                  <a:srgbClr val="333333"/>
                </a:solidFill>
              </a:rPr>
            </a:br>
            <a:r>
              <a:rPr lang="en-US" sz="2000" dirty="0">
                <a:solidFill>
                  <a:srgbClr val="333333"/>
                </a:solidFill>
              </a:rPr>
              <a:t>at eye level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04800" y="5165725"/>
            <a:ext cx="4054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333333"/>
                </a:solidFill>
              </a:rPr>
              <a:t>Incorrect: viewing the meniscus</a:t>
            </a:r>
            <a:br>
              <a:rPr lang="en-US" sz="2000" dirty="0">
                <a:solidFill>
                  <a:srgbClr val="333333"/>
                </a:solidFill>
              </a:rPr>
            </a:br>
            <a:r>
              <a:rPr lang="en-US" sz="2000" dirty="0">
                <a:solidFill>
                  <a:srgbClr val="333333"/>
                </a:solidFill>
              </a:rPr>
              <a:t>from an angle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33"/>
                </a:solidFill>
              </a:rPr>
              <a:t>Graduated Cylinders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28600" y="1600200"/>
            <a:ext cx="39020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The glass cylinder has etched marks to indicate volumes, a pouring lip, and quite often, a plastic bumper to prevent breakage. </a:t>
            </a:r>
          </a:p>
        </p:txBody>
      </p:sp>
      <p:pic>
        <p:nvPicPr>
          <p:cNvPr id="1028" name="Picture 4" descr="D:\My Documents\New Chemistry\Lab Powerpoints\Measuring\gradua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47244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Measuring Volume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62000" y="1219200"/>
            <a:ext cx="78644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Ø"/>
            </a:pPr>
            <a:r>
              <a:rPr lang="en-US" dirty="0">
                <a:solidFill>
                  <a:srgbClr val="333333"/>
                </a:solidFill>
              </a:rPr>
              <a:t> </a:t>
            </a:r>
            <a:r>
              <a:rPr lang="en-US" sz="2800" dirty="0">
                <a:solidFill>
                  <a:srgbClr val="333333"/>
                </a:solidFill>
              </a:rPr>
              <a:t>Determine the volume contained in a graduated cylinder by reading the bottom of the meniscus at eye level. </a:t>
            </a:r>
          </a:p>
          <a:p>
            <a:pPr>
              <a:buClr>
                <a:srgbClr val="A50021"/>
              </a:buClr>
              <a:buFont typeface="Wingdings" pitchFamily="2" charset="2"/>
              <a:buChar char="Ø"/>
            </a:pP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333333"/>
                </a:solidFill>
              </a:rPr>
              <a:t>Read the volume using all </a:t>
            </a:r>
            <a:r>
              <a:rPr lang="en-US" sz="2800" u="sng" dirty="0" smtClean="0">
                <a:solidFill>
                  <a:srgbClr val="A50021"/>
                </a:solidFill>
              </a:rPr>
              <a:t>certain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rgbClr val="333333"/>
                </a:solidFill>
              </a:rPr>
              <a:t>digits and </a:t>
            </a:r>
            <a:r>
              <a:rPr lang="en-US" sz="2800" u="sng" dirty="0">
                <a:solidFill>
                  <a:srgbClr val="A50021"/>
                </a:solidFill>
              </a:rPr>
              <a:t>one uncertain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33333"/>
                </a:solidFill>
              </a:rPr>
              <a:t>digit.</a:t>
            </a:r>
            <a:r>
              <a:rPr lang="en-US" sz="2800" dirty="0"/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600200" y="3124200"/>
            <a:ext cx="6477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Font typeface="Wingdings" pitchFamily="2" charset="2"/>
              <a:buNone/>
            </a:pPr>
            <a:endParaRPr lang="en-US" dirty="0"/>
          </a:p>
          <a:p>
            <a:pPr lvl="1">
              <a:buClr>
                <a:srgbClr val="A50021"/>
              </a:buClr>
              <a:buFont typeface="Wingdings" pitchFamily="2" charset="2"/>
              <a:buChar char="Ø"/>
            </a:pPr>
            <a:r>
              <a:rPr lang="en-US" sz="2800" dirty="0"/>
              <a:t> </a:t>
            </a:r>
            <a:r>
              <a:rPr lang="en-US" sz="2800" u="sng" dirty="0">
                <a:solidFill>
                  <a:srgbClr val="A50021"/>
                </a:solidFill>
              </a:rPr>
              <a:t>Certain</a:t>
            </a:r>
            <a:r>
              <a:rPr lang="en-US" sz="2800" dirty="0">
                <a:solidFill>
                  <a:srgbClr val="A50021"/>
                </a:solidFill>
              </a:rPr>
              <a:t> </a:t>
            </a:r>
            <a:r>
              <a:rPr lang="en-US" sz="2800" dirty="0">
                <a:solidFill>
                  <a:srgbClr val="333333"/>
                </a:solidFill>
              </a:rPr>
              <a:t>digits are determined from the calibration marks on the cylinder. 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600200" y="4848761"/>
            <a:ext cx="6934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buClr>
                <a:srgbClr val="A50021"/>
              </a:buClr>
              <a:buFont typeface="Wingdings" pitchFamily="2" charset="2"/>
              <a:buChar char="Ø"/>
            </a:pPr>
            <a:r>
              <a:rPr lang="en-US" sz="2800" dirty="0">
                <a:solidFill>
                  <a:srgbClr val="333333"/>
                </a:solidFill>
              </a:rPr>
              <a:t>The</a:t>
            </a:r>
            <a:r>
              <a:rPr lang="en-US" sz="2800" dirty="0"/>
              <a:t> </a:t>
            </a:r>
            <a:r>
              <a:rPr lang="en-US" sz="2800" u="sng" dirty="0">
                <a:solidFill>
                  <a:srgbClr val="A50021"/>
                </a:solidFill>
              </a:rPr>
              <a:t>uncertain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33333"/>
                </a:solidFill>
              </a:rPr>
              <a:t>digit (the last digit of the reading) is estimated.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" y="304800"/>
            <a:ext cx="69342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33333"/>
                </a:solidFill>
              </a:rPr>
              <a:t>Use the graduations to find all certain digits</a:t>
            </a:r>
          </a:p>
        </p:txBody>
      </p:sp>
      <p:pic>
        <p:nvPicPr>
          <p:cNvPr id="17411" name="Picture 1027" descr="D:\My Documents\New Chemistry\Lab Powerpoints\Measuring\gradestimat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1676400"/>
            <a:ext cx="4953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76200" y="1828800"/>
            <a:ext cx="4038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</a:rPr>
              <a:t>There are two unlabeled graduations below the meniscus, and each graduation represents 1 </a:t>
            </a:r>
            <a:r>
              <a:rPr lang="en-US" sz="2800" dirty="0" err="1" smtClean="0">
                <a:solidFill>
                  <a:srgbClr val="333333"/>
                </a:solidFill>
              </a:rPr>
              <a:t>mL</a:t>
            </a:r>
            <a:r>
              <a:rPr lang="en-US" sz="2800" dirty="0" smtClean="0">
                <a:solidFill>
                  <a:srgbClr val="333333"/>
                </a:solidFill>
              </a:rPr>
              <a:t>, so the certain digits of the reading are…</a:t>
            </a:r>
            <a:endParaRPr lang="en-US" sz="2800" dirty="0">
              <a:solidFill>
                <a:srgbClr val="3333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333333"/>
                </a:solidFill>
              </a:rPr>
              <a:t>Estimate the uncertain digit and take a reading</a:t>
            </a:r>
          </a:p>
        </p:txBody>
      </p:sp>
      <p:pic>
        <p:nvPicPr>
          <p:cNvPr id="18435" name="Picture 1027" descr="D:\My Documents\New Chemistry\Lab Powerpoints\Measuring\graduncertain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 Box 1028"/>
          <p:cNvSpPr txBox="1">
            <a:spLocks noChangeArrowheads="1"/>
          </p:cNvSpPr>
          <p:nvPr/>
        </p:nvSpPr>
        <p:spPr bwMode="auto">
          <a:xfrm>
            <a:off x="304800" y="1752600"/>
            <a:ext cx="35972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333333"/>
                </a:solidFill>
              </a:rPr>
              <a:t>The meniscus is about eight tenths of the way to the next graduation, so the final digit in the reading is</a:t>
            </a:r>
            <a:endParaRPr lang="en-US" sz="2800" dirty="0"/>
          </a:p>
        </p:txBody>
      </p:sp>
      <p:sp>
        <p:nvSpPr>
          <p:cNvPr id="18438" name="Text Box 1030"/>
          <p:cNvSpPr txBox="1">
            <a:spLocks noChangeArrowheads="1"/>
          </p:cNvSpPr>
          <p:nvPr/>
        </p:nvSpPr>
        <p:spPr bwMode="auto">
          <a:xfrm>
            <a:off x="228600" y="4734580"/>
            <a:ext cx="7635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The volume in the graduated cylinder is</a:t>
            </a:r>
            <a:endParaRPr lang="en-US" sz="2800" u="sng" dirty="0">
              <a:solidFill>
                <a:srgbClr val="333333"/>
              </a:solidFill>
            </a:endParaRPr>
          </a:p>
        </p:txBody>
      </p:sp>
      <p:sp>
        <p:nvSpPr>
          <p:cNvPr id="18440" name="Text Box 1032"/>
          <p:cNvSpPr txBox="1">
            <a:spLocks noChangeArrowheads="1"/>
          </p:cNvSpPr>
          <p:nvPr/>
        </p:nvSpPr>
        <p:spPr bwMode="auto">
          <a:xfrm>
            <a:off x="7239000" y="4734580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A50021"/>
                </a:solidFill>
              </a:rPr>
              <a:t>52.8 </a:t>
            </a:r>
            <a:r>
              <a:rPr lang="en-US" sz="2800" u="sng" dirty="0" err="1">
                <a:solidFill>
                  <a:srgbClr val="A50021"/>
                </a:solidFill>
              </a:rPr>
              <a:t>mL</a:t>
            </a:r>
            <a:r>
              <a:rPr lang="en-US" u="sng" dirty="0" err="1">
                <a:solidFill>
                  <a:srgbClr val="A50021"/>
                </a:solidFill>
              </a:rPr>
              <a:t>.</a:t>
            </a:r>
            <a:endParaRPr lang="en-US" u="sng" dirty="0">
              <a:solidFill>
                <a:srgbClr val="A5002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10 </a:t>
            </a:r>
            <a:r>
              <a:rPr lang="en-US" dirty="0" err="1">
                <a:solidFill>
                  <a:srgbClr val="333333"/>
                </a:solidFill>
              </a:rPr>
              <a:t>mL</a:t>
            </a:r>
            <a:r>
              <a:rPr lang="en-US" dirty="0">
                <a:solidFill>
                  <a:srgbClr val="333333"/>
                </a:solidFill>
              </a:rPr>
              <a:t> Graduate</a:t>
            </a:r>
          </a:p>
        </p:txBody>
      </p:sp>
      <p:pic>
        <p:nvPicPr>
          <p:cNvPr id="5124" name="Picture 4" descr="D:\My Documents\New Chemistry\Lab Powerpoints\Measuring\graduat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2200020"/>
            <a:ext cx="495300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3400" y="838200"/>
            <a:ext cx="746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What is the volume of liquid in the </a:t>
            </a:r>
            <a:r>
              <a:rPr lang="en-US" sz="2800" dirty="0" smtClean="0">
                <a:solidFill>
                  <a:srgbClr val="333333"/>
                </a:solidFill>
              </a:rPr>
              <a:t>graduated cylinder?</a:t>
            </a:r>
            <a:endParaRPr lang="en-US" sz="2800" dirty="0">
              <a:solidFill>
                <a:srgbClr val="33333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25mL graduated cylinder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066800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What is the volume of liquid in the </a:t>
            </a:r>
            <a:r>
              <a:rPr lang="en-US" sz="2800" dirty="0" smtClean="0">
                <a:solidFill>
                  <a:srgbClr val="333333"/>
                </a:solidFill>
              </a:rPr>
              <a:t>graduated cylinder?</a:t>
            </a:r>
            <a:endParaRPr lang="en-US" sz="2800" dirty="0">
              <a:solidFill>
                <a:srgbClr val="333333"/>
              </a:solidFill>
            </a:endParaRPr>
          </a:p>
        </p:txBody>
      </p:sp>
      <p:pic>
        <p:nvPicPr>
          <p:cNvPr id="8196" name="Picture 4" descr="D:\My Documents\New Chemistry\Lab Powerpoints\Measuring\graduat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7" y="2020907"/>
            <a:ext cx="58928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762000"/>
          </a:xfrm>
        </p:spPr>
        <p:txBody>
          <a:bodyPr/>
          <a:lstStyle/>
          <a:p>
            <a:r>
              <a:rPr lang="en-US" dirty="0">
                <a:solidFill>
                  <a:srgbClr val="333333"/>
                </a:solidFill>
              </a:rPr>
              <a:t>100mL graduated cylinder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04800" y="1143000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What is the volume of liquid in the graduate?</a:t>
            </a:r>
          </a:p>
        </p:txBody>
      </p:sp>
      <p:pic>
        <p:nvPicPr>
          <p:cNvPr id="6150" name="Picture 6" descr="D:\My Documents\New Chemistry\Lab Powerpoints\Measuring\graduat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752600"/>
            <a:ext cx="6585925" cy="493944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 smtClean="0"/>
              <a:t>Safety goggles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1"/>
            <a:ext cx="8915400" cy="1981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Always wear goggles in lab</a:t>
            </a:r>
          </a:p>
          <a:p>
            <a:r>
              <a:rPr lang="en-US" dirty="0" smtClean="0"/>
              <a:t>Eyeglasses are not a substitute</a:t>
            </a:r>
          </a:p>
          <a:p>
            <a:r>
              <a:rPr lang="en-US" dirty="0" smtClean="0"/>
              <a:t>Contact lenses acceptable</a:t>
            </a:r>
            <a:endParaRPr lang="en-US" dirty="0"/>
          </a:p>
          <a:p>
            <a:pPr lvl="1"/>
            <a:r>
              <a:rPr lang="en-US" dirty="0" smtClean="0"/>
              <a:t>Notify instructor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http://www.caskwidge.com/shop/images/google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932012"/>
            <a:ext cx="3864543" cy="2573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028" descr="D:\My Documents\New Chemistry\Lab Powerpoints\Safety\chemical.bur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5799" y="3657600"/>
            <a:ext cx="3523248" cy="235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123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u="sng" dirty="0">
                <a:solidFill>
                  <a:srgbClr val="333333"/>
                </a:solidFill>
              </a:rPr>
              <a:t>Self Test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Examine the meniscus below and determine the volume of liquid contained in the graduated cylinder.</a:t>
            </a:r>
          </a:p>
        </p:txBody>
      </p:sp>
      <p:pic>
        <p:nvPicPr>
          <p:cNvPr id="16389" name="Picture 5" descr="D:\My Documents\New Chemistry\Lab Powerpoints\Measuring\graduateselftes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33" y="2286000"/>
            <a:ext cx="4757340" cy="3568005"/>
          </a:xfrm>
          <a:prstGeom prst="rect">
            <a:avLst/>
          </a:prstGeom>
          <a:noFill/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800600" y="2286000"/>
            <a:ext cx="4054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333333"/>
                </a:solidFill>
              </a:rPr>
              <a:t>The cylinder contains: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152400"/>
            <a:ext cx="4495800" cy="609600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333333"/>
                </a:solidFill>
              </a:rPr>
              <a:t>The Thermometer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800600" y="762000"/>
            <a:ext cx="3886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Tx/>
              <a:buChar char="o"/>
            </a:pP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</a:rPr>
              <a:t>Determine the temperature by reading the scale on the thermometer at eye level.</a:t>
            </a:r>
          </a:p>
          <a:p>
            <a:pPr>
              <a:buClr>
                <a:schemeClr val="accent6">
                  <a:lumMod val="50000"/>
                </a:schemeClr>
              </a:buClr>
              <a:buFontTx/>
              <a:buChar char="o"/>
            </a:pP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</a:rPr>
              <a:t>Read the temperature by using </a:t>
            </a:r>
            <a:r>
              <a:rPr lang="en-US" u="sng" dirty="0">
                <a:solidFill>
                  <a:srgbClr val="A50021"/>
                </a:solidFill>
              </a:rPr>
              <a:t>all certain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333333"/>
                </a:solidFill>
              </a:rPr>
              <a:t>digits and </a:t>
            </a:r>
            <a:r>
              <a:rPr lang="en-US" u="sng" dirty="0">
                <a:solidFill>
                  <a:srgbClr val="A50021"/>
                </a:solidFill>
              </a:rPr>
              <a:t>one uncertain</a:t>
            </a:r>
            <a:r>
              <a:rPr lang="en-US" dirty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333333"/>
                </a:solidFill>
              </a:rPr>
              <a:t>digit.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57200" y="4038600"/>
            <a:ext cx="8305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  <a:buFontTx/>
              <a:buChar char="o"/>
            </a:pPr>
            <a:r>
              <a:rPr lang="en-US" dirty="0"/>
              <a:t> 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Certain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</a:rPr>
              <a:t>digits are determined from the calibration marks on the thermometer. </a:t>
            </a:r>
          </a:p>
          <a:p>
            <a:pPr>
              <a:buClr>
                <a:schemeClr val="accent6">
                  <a:lumMod val="50000"/>
                </a:schemeClr>
              </a:buClr>
              <a:buFontTx/>
              <a:buChar char="o"/>
            </a:pP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</a:t>
            </a: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</a:rPr>
              <a:t>digit (the last digit of the reading) is estimated. </a:t>
            </a:r>
          </a:p>
          <a:p>
            <a:pPr>
              <a:buClr>
                <a:schemeClr val="accent6">
                  <a:lumMod val="50000"/>
                </a:schemeClr>
              </a:buClr>
              <a:buFontTx/>
              <a:buChar char="o"/>
            </a:pPr>
            <a:r>
              <a:rPr lang="en-US" dirty="0"/>
              <a:t> </a:t>
            </a:r>
            <a:r>
              <a:rPr lang="en-US" dirty="0">
                <a:solidFill>
                  <a:srgbClr val="333333"/>
                </a:solidFill>
              </a:rPr>
              <a:t>On most thermometers encountered in a general chemistry lab, the tenths place is the uncertain digit.</a:t>
            </a:r>
          </a:p>
        </p:txBody>
      </p:sp>
      <p:pic>
        <p:nvPicPr>
          <p:cNvPr id="10245" name="Picture 5" descr="D:\My Documents\New Chemistry\Lab Powerpoints\Measuring\therm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  <p:bldP spid="1024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52400"/>
            <a:ext cx="7826375" cy="1143000"/>
          </a:xfrm>
        </p:spPr>
        <p:txBody>
          <a:bodyPr/>
          <a:lstStyle/>
          <a:p>
            <a:r>
              <a:rPr lang="en-US" sz="3200" dirty="0">
                <a:solidFill>
                  <a:srgbClr val="333333"/>
                </a:solidFill>
              </a:rPr>
              <a:t>Do not allow the tip to touch the walls or the bottom of the flask.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4572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If the thermometer bulb touches the flask, the temperature of the glass will be measured instead of the temperature of the solution. Readings may be incorrect, </a:t>
            </a:r>
            <a:r>
              <a:rPr lang="en-US" sz="2800" dirty="0">
                <a:solidFill>
                  <a:srgbClr val="A50021"/>
                </a:solidFill>
              </a:rPr>
              <a:t>particularly if the flask is on a hotplate or in an ice bath.</a:t>
            </a:r>
          </a:p>
        </p:txBody>
      </p:sp>
      <p:pic>
        <p:nvPicPr>
          <p:cNvPr id="12293" name="Picture 5" descr="D:\My Documents\New Chemistry\Lab Powerpoints\Measuring\thermometer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7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33"/>
                </a:solidFill>
              </a:rPr>
              <a:t>Reading the Thermometer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09600" y="914400"/>
            <a:ext cx="7712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333333"/>
                </a:solidFill>
              </a:rPr>
              <a:t>Determine the readings as shown below on Celsius thermometers:</a:t>
            </a:r>
          </a:p>
        </p:txBody>
      </p:sp>
      <p:pic>
        <p:nvPicPr>
          <p:cNvPr id="11268" name="Picture 4" descr="D:\My Documents\New Chemistry\Lab Powerpoints\Measuring\thermomet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 descr="D:\My Documents\New Chemistry\Lab Powerpoints\Measuring\thermometer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064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6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</a:t>
            </a:r>
            <a:r>
              <a:rPr lang="en-US" smtClean="0"/>
              <a:t>of Show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7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 smtClean="0"/>
              <a:t>Tie back long hair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1"/>
            <a:ext cx="8915400" cy="1981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Keep hair up and away from chemicals/burners</a:t>
            </a:r>
          </a:p>
          <a:p>
            <a:r>
              <a:rPr lang="en-US" dirty="0" smtClean="0"/>
              <a:t>Keep hair out of your eyes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 descr="http://www.menwithstyles.com/wp-content/uploads/2014/07/long-hairstyles-for-men_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211646" cy="310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gnette4.wikia.nocookie.net/napoleondynamite/images/5/54/Deb.jpg/revision/latest?cb=2012011722325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3236914"/>
            <a:ext cx="313266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 err="1" smtClean="0"/>
              <a:t>No</a:t>
            </a:r>
            <a:r>
              <a:rPr lang="en-US" dirty="0" smtClean="0"/>
              <a:t> </a:t>
            </a:r>
            <a:r>
              <a:rPr lang="en-US" dirty="0" err="1" smtClean="0"/>
              <a:t>No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1"/>
            <a:ext cx="8915400" cy="1981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Backpacks</a:t>
            </a:r>
          </a:p>
          <a:p>
            <a:r>
              <a:rPr lang="en-US" dirty="0" smtClean="0"/>
              <a:t>Purses</a:t>
            </a:r>
          </a:p>
          <a:p>
            <a:r>
              <a:rPr lang="en-US" dirty="0" smtClean="0"/>
              <a:t>Unnecessary devices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2514600"/>
            <a:ext cx="1895475" cy="2343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3581400"/>
            <a:ext cx="20955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 smtClean="0"/>
              <a:t>Know locations of…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990601"/>
            <a:ext cx="8915400" cy="1981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Exits</a:t>
            </a:r>
          </a:p>
          <a:p>
            <a:r>
              <a:rPr lang="en-US" dirty="0" smtClean="0"/>
              <a:t>Eyewash/Shower</a:t>
            </a:r>
          </a:p>
          <a:p>
            <a:r>
              <a:rPr lang="en-US" dirty="0" smtClean="0"/>
              <a:t>Fire blanket</a:t>
            </a:r>
          </a:p>
          <a:p>
            <a:r>
              <a:rPr lang="en-US" dirty="0" smtClean="0"/>
              <a:t>Fire extinguishers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 descr="File:FireExtinguisherAB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414" y="1676401"/>
            <a:ext cx="1994916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27" descr="D:\My Documents\New Chemistry\Lab Powerpoints\Safety\blanke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7443" y="3429000"/>
            <a:ext cx="2819400" cy="2374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28" descr="D:\My Documents\New Chemistry\Lab Powerpoints\Safety\eyewash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202883"/>
            <a:ext cx="3276600" cy="302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80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508750" cy="685800"/>
          </a:xfrm>
        </p:spPr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F7F10-B8BA-4DE4-8B5F-191FE19298A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76200" y="990601"/>
            <a:ext cx="3962400" cy="19812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You may be dismissed from lab for any potentially dangerous behavior</a:t>
            </a:r>
          </a:p>
          <a:p>
            <a:pPr lvl="1"/>
            <a:r>
              <a:rPr lang="en-US" dirty="0" smtClean="0"/>
              <a:t>Horseplay</a:t>
            </a:r>
          </a:p>
          <a:p>
            <a:pPr lvl="1"/>
            <a:r>
              <a:rPr lang="en-US" dirty="0" smtClean="0"/>
              <a:t>Texting/Pictures</a:t>
            </a:r>
          </a:p>
          <a:p>
            <a:pPr lvl="1"/>
            <a:r>
              <a:rPr lang="en-US" dirty="0" smtClean="0"/>
              <a:t>Gaming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22" name="Picture 2" descr="http://cdn6.bigcommerce.com/s-5oafr/products/4073/images/5752/S1178_No_Horseplay_At_Work_Take_Safety_Seriously__14889.1420572510.1280.1280.jpg?c=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797" y="733955"/>
            <a:ext cx="4452203" cy="57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8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cc">
  <a:themeElements>
    <a:clrScheme name="Custom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00206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lacc</Template>
  <TotalTime>4233</TotalTime>
  <Words>1472</Words>
  <Application>Microsoft Office PowerPoint</Application>
  <PresentationFormat>On-screen Show (4:3)</PresentationFormat>
  <Paragraphs>231</Paragraphs>
  <Slides>54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Calibri</vt:lpstr>
      <vt:lpstr>Century Gothic</vt:lpstr>
      <vt:lpstr>ＭＳ Ｐゴシック</vt:lpstr>
      <vt:lpstr>Times New Roman</vt:lpstr>
      <vt:lpstr>Wingdings</vt:lpstr>
      <vt:lpstr>Wingdings 2</vt:lpstr>
      <vt:lpstr>lacc</vt:lpstr>
      <vt:lpstr>Lab Safety</vt:lpstr>
      <vt:lpstr>Lab Safety</vt:lpstr>
      <vt:lpstr>Partner Time!!</vt:lpstr>
      <vt:lpstr>PowerPoint Presentation</vt:lpstr>
      <vt:lpstr>Safety goggles</vt:lpstr>
      <vt:lpstr>Tie back long hair</vt:lpstr>
      <vt:lpstr>No No No…</vt:lpstr>
      <vt:lpstr>Know locations of…</vt:lpstr>
      <vt:lpstr>Behavior</vt:lpstr>
      <vt:lpstr>No unauthorized experiments</vt:lpstr>
      <vt:lpstr>No food/drink</vt:lpstr>
      <vt:lpstr>Never remove chemicals from lab</vt:lpstr>
      <vt:lpstr>Unlabeled container</vt:lpstr>
      <vt:lpstr>Title</vt:lpstr>
      <vt:lpstr>Never Heat a Closed Container</vt:lpstr>
      <vt:lpstr>Keep Flammable Substances Away From Heat Sources </vt:lpstr>
      <vt:lpstr>What if you spill something? What do you think you should do first?</vt:lpstr>
      <vt:lpstr>Clean up all spills immediately</vt:lpstr>
      <vt:lpstr>First Aid</vt:lpstr>
      <vt:lpstr>Lab Equipment</vt:lpstr>
      <vt:lpstr>Beakers</vt:lpstr>
      <vt:lpstr>Erlenmeyer flask</vt:lpstr>
      <vt:lpstr>Graduated cylinder</vt:lpstr>
      <vt:lpstr>Test tubes</vt:lpstr>
      <vt:lpstr>Test tube maintenance</vt:lpstr>
      <vt:lpstr>What can you put in a test tube?</vt:lpstr>
      <vt:lpstr>Stoppers</vt:lpstr>
      <vt:lpstr>Watch glass</vt:lpstr>
      <vt:lpstr>Glass Stir rod</vt:lpstr>
      <vt:lpstr>pH paper</vt:lpstr>
      <vt:lpstr>Miscellaneous equipment </vt:lpstr>
      <vt:lpstr>Hot Equipment</vt:lpstr>
      <vt:lpstr>Hot Equipment</vt:lpstr>
      <vt:lpstr>Hot Equipment</vt:lpstr>
      <vt:lpstr>Tongs</vt:lpstr>
      <vt:lpstr>Ring stands</vt:lpstr>
      <vt:lpstr>Lab Safety Video</vt:lpstr>
      <vt:lpstr>Agenda</vt:lpstr>
      <vt:lpstr>Question</vt:lpstr>
      <vt:lpstr>Measuring</vt:lpstr>
      <vt:lpstr>Reading the Meniscus</vt:lpstr>
      <vt:lpstr>Try to avoid parallax errors.</vt:lpstr>
      <vt:lpstr>Graduated Cylinders</vt:lpstr>
      <vt:lpstr>Measuring Volume</vt:lpstr>
      <vt:lpstr>Use the graduations to find all certain digits</vt:lpstr>
      <vt:lpstr>Estimate the uncertain digit and take a reading</vt:lpstr>
      <vt:lpstr>10 mL Graduate</vt:lpstr>
      <vt:lpstr>25mL graduated cylinder </vt:lpstr>
      <vt:lpstr>100mL graduated cylinder </vt:lpstr>
      <vt:lpstr>Self Test</vt:lpstr>
      <vt:lpstr>The Thermometer</vt:lpstr>
      <vt:lpstr>Do not allow the tip to touch the walls or the bottom of the flask.</vt:lpstr>
      <vt:lpstr>Reading the Thermometer</vt:lpstr>
      <vt:lpstr>End of Show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Equations &amp; Formulas</dc:title>
  <dc:creator>Matt</dc:creator>
  <cp:lastModifiedBy>Matthew Cervantes</cp:lastModifiedBy>
  <cp:revision>54</cp:revision>
  <dcterms:created xsi:type="dcterms:W3CDTF">2014-09-22T12:29:28Z</dcterms:created>
  <dcterms:modified xsi:type="dcterms:W3CDTF">2015-08-19T16:56:50Z</dcterms:modified>
</cp:coreProperties>
</file>