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1" r:id="rId9"/>
    <p:sldId id="264" r:id="rId10"/>
    <p:sldId id="274" r:id="rId11"/>
    <p:sldId id="273" r:id="rId12"/>
    <p:sldId id="265" r:id="rId13"/>
    <p:sldId id="266" r:id="rId14"/>
    <p:sldId id="275" r:id="rId15"/>
    <p:sldId id="267" r:id="rId16"/>
    <p:sldId id="268" r:id="rId17"/>
    <p:sldId id="282" r:id="rId18"/>
    <p:sldId id="269" r:id="rId19"/>
    <p:sldId id="271" r:id="rId20"/>
    <p:sldId id="272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0408B-EC00-4F61-B448-68CA009F6B54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69D27-AF15-4345-ADAE-991F0CFBA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7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5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5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72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31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4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15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7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3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0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3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4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2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9D27-AF15-4345-ADAE-991F0CFBA7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7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50" y="6356350"/>
            <a:ext cx="4735513" cy="365125"/>
          </a:xfrm>
        </p:spPr>
        <p:txBody>
          <a:bodyPr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 eaLnBrk="1" hangingPunct="1">
              <a:defRPr sz="1100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1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4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5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8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2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68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54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2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 eaLnBrk="1" hangingPunct="1">
              <a:defRPr sz="1100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0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3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3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fld id="{C436A347-0DCD-4B19-B4F9-3ECB5CEC7FC5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BE80DFD-7C3C-4568-900C-BFFA448F8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http://i.dailymail.co.uk/i/pix/2012/08/17/article-2190033-1496C97B000005DC-552_964x64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http://qph.is.quoracdn.net/main-qimg-4fc3e9ae742b467c4d5692d270525c88?convert_to_webp=tru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staff.prairiesouth.ca/~chemistry/chem30/graphics/4_graphics/sol_curv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hysicsfocus.org/wp-content/uploads/2013/04/5938653.jp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ps.prenhall.com/wps/media/objects/3311/3391416/imag1106/AAAUAZO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indianapublicmedia.org/amomentofscience/files/2011/05/107_ice-940x62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states-of-matter_en.ja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Liquids and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Chemistry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705600" cy="609600"/>
          </a:xfrm>
        </p:spPr>
        <p:txBody>
          <a:bodyPr/>
          <a:lstStyle/>
          <a:p>
            <a:r>
              <a:rPr lang="en-US" dirty="0"/>
              <a:t>Surface 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458200" cy="3124200"/>
          </a:xfrm>
          <a:solidFill>
            <a:schemeClr val="bg1"/>
          </a:solidFill>
        </p:spPr>
        <p:txBody>
          <a:bodyPr/>
          <a:lstStyle/>
          <a:p>
            <a:r>
              <a:rPr lang="en-US" u="sng" dirty="0"/>
              <a:t>Surface tension</a:t>
            </a:r>
            <a:r>
              <a:rPr lang="en-US" dirty="0"/>
              <a:t>  is resistance of a liquid to a change in surface area</a:t>
            </a:r>
          </a:p>
          <a:p>
            <a:pPr lvl="1"/>
            <a:r>
              <a:rPr lang="en-US" dirty="0"/>
              <a:t>this is due to </a:t>
            </a:r>
            <a:r>
              <a:rPr lang="en-US" u="sng" dirty="0"/>
              <a:t>intermolecular</a:t>
            </a:r>
            <a:r>
              <a:rPr lang="en-US" dirty="0"/>
              <a:t> forces between liquid particles</a:t>
            </a:r>
          </a:p>
          <a:p>
            <a:pPr lvl="1"/>
            <a:r>
              <a:rPr lang="en-US" dirty="0"/>
              <a:t>if free, liquids will form </a:t>
            </a:r>
            <a:r>
              <a:rPr lang="en-US" u="sng" dirty="0"/>
              <a:t>spherical</a:t>
            </a:r>
            <a:r>
              <a:rPr lang="en-US" dirty="0"/>
              <a:t> droplets</a:t>
            </a:r>
          </a:p>
        </p:txBody>
      </p:sp>
      <p:pic>
        <p:nvPicPr>
          <p:cNvPr id="7169" name="Picture 1" descr="Tyler Clary of the United States competes in the Men's 200m Backstroke Final and creates a perfect examples of surface tension"/>
          <p:cNvPicPr>
            <a:picLocks noChangeAspect="1" noChangeArrowheads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63114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http://static.genspot.com/files/images/line/__tfmf_zz2jopvxiuzti3b0z4kirjaz_701a4480-2907-4ecd-bb41-1c7ba8b56c14_0___selecte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00" y="4191000"/>
            <a:ext cx="3371850" cy="1921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705600" cy="609600"/>
          </a:xfrm>
        </p:spPr>
        <p:txBody>
          <a:bodyPr/>
          <a:lstStyle/>
          <a:p>
            <a:r>
              <a:rPr lang="en-US" dirty="0"/>
              <a:t>Surface 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458200" cy="3124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In a column, a liquid may interact with the walls</a:t>
            </a:r>
          </a:p>
          <a:p>
            <a:r>
              <a:rPr lang="en-US" dirty="0"/>
              <a:t> </a:t>
            </a:r>
            <a:r>
              <a:rPr lang="en-US" u="sng" dirty="0"/>
              <a:t>Adhesive</a:t>
            </a:r>
            <a:r>
              <a:rPr lang="en-US" dirty="0"/>
              <a:t>  and </a:t>
            </a:r>
            <a:r>
              <a:rPr lang="en-US" u="sng" dirty="0"/>
              <a:t>cohesive</a:t>
            </a:r>
            <a:r>
              <a:rPr lang="en-US" dirty="0"/>
              <a:t> forces balance to form one of two shapes of a </a:t>
            </a:r>
            <a:r>
              <a:rPr lang="en-US" u="sng" dirty="0"/>
              <a:t>meniscus</a:t>
            </a:r>
          </a:p>
          <a:p>
            <a:pPr lvl="1"/>
            <a:r>
              <a:rPr lang="en-US" i="1" dirty="0"/>
              <a:t>Adhesion &gt; Cohesion</a:t>
            </a:r>
          </a:p>
          <a:p>
            <a:pPr lvl="1"/>
            <a:r>
              <a:rPr lang="en-US" i="1" dirty="0"/>
              <a:t>Cohesion &gt; Adhesion</a:t>
            </a:r>
          </a:p>
          <a:p>
            <a:r>
              <a:rPr lang="en-US" dirty="0"/>
              <a:t>If </a:t>
            </a:r>
            <a:r>
              <a:rPr lang="en-US" u="sng" dirty="0"/>
              <a:t>adhesion</a:t>
            </a:r>
            <a:r>
              <a:rPr lang="en-US" dirty="0"/>
              <a:t> dominates, a liquid may climb the walls of a narrow tube</a:t>
            </a:r>
          </a:p>
          <a:p>
            <a:pPr lvl="1"/>
            <a:r>
              <a:rPr lang="en-US" dirty="0"/>
              <a:t>known as </a:t>
            </a:r>
            <a:r>
              <a:rPr lang="en-US" u="sng" dirty="0"/>
              <a:t>capillary action</a:t>
            </a:r>
            <a:endParaRPr lang="en-US" dirty="0"/>
          </a:p>
        </p:txBody>
      </p:sp>
      <p:pic>
        <p:nvPicPr>
          <p:cNvPr id="7173" name="Picture 5" descr="http://user-content.enotes.com/1ea7d31d37bd1a40123fae03e3bd978ceb7cc73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86200"/>
            <a:ext cx="4564742" cy="2590800"/>
          </a:xfrm>
          <a:prstGeom prst="rect">
            <a:avLst/>
          </a:prstGeom>
          <a:noFill/>
        </p:spPr>
      </p:pic>
      <p:pic>
        <p:nvPicPr>
          <p:cNvPr id="7175" name="Picture 7" descr="http://fphoto.com/site/asset/slideshow/Fphoto-61310508A-6RM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304800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762000"/>
          </a:xfrm>
        </p:spPr>
        <p:txBody>
          <a:bodyPr/>
          <a:lstStyle/>
          <a:p>
            <a:r>
              <a:rPr lang="en-US" dirty="0"/>
              <a:t>Capillary Action</a:t>
            </a:r>
          </a:p>
        </p:txBody>
      </p:sp>
      <p:pic>
        <p:nvPicPr>
          <p:cNvPr id="23554" name="Picture 2" descr="http://cdn.dogomedia.com/system/ckeditor_assets/pictures/518bbd641860e02015002a2e/content_plant03_03WaterTransport-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90600"/>
            <a:ext cx="4489199" cy="4419600"/>
          </a:xfrm>
          <a:prstGeom prst="rect">
            <a:avLst/>
          </a:prstGeom>
          <a:noFill/>
        </p:spPr>
      </p:pic>
      <p:pic>
        <p:nvPicPr>
          <p:cNvPr id="23556" name="Picture 4" descr="http://stream2.cma.gov.cn/pub/comet/HydrologyFlooding/UnderstandingtheHydrologicCycleInternationalEdition/comet/hydro/basic_int/hydrologic_cycle/media/graphics/waterplantpat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0366" y="2743200"/>
            <a:ext cx="4513634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705600" cy="609600"/>
          </a:xfrm>
        </p:spPr>
        <p:txBody>
          <a:bodyPr/>
          <a:lstStyle/>
          <a:p>
            <a:r>
              <a:rPr lang="en-US" dirty="0"/>
              <a:t>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3124201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many outstanding properties due to </a:t>
            </a:r>
            <a:r>
              <a:rPr lang="en-US" u="sng" dirty="0"/>
              <a:t>hydrogen bonds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these are weak interactions due to </a:t>
            </a:r>
            <a:r>
              <a:rPr lang="en-US" u="sng" dirty="0"/>
              <a:t>dipoles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usually occur between hydrogen and </a:t>
            </a:r>
            <a:r>
              <a:rPr lang="en-US" u="sng" dirty="0"/>
              <a:t>oxygen</a:t>
            </a: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Also N, F, Cl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971800"/>
            <a:ext cx="338819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chem.latech.edu/~deddy/chem252/Image9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837376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705600" cy="609600"/>
          </a:xfrm>
        </p:spPr>
        <p:txBody>
          <a:bodyPr/>
          <a:lstStyle/>
          <a:p>
            <a:r>
              <a:rPr lang="en-US" dirty="0"/>
              <a:t>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3124201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 notable property is that hydrogen bonds help water freeze into a crystal </a:t>
            </a:r>
            <a:r>
              <a:rPr lang="en-US" u="sng" dirty="0"/>
              <a:t>lattice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this makes solid water </a:t>
            </a:r>
            <a:r>
              <a:rPr lang="en-US" u="sng" dirty="0"/>
              <a:t>less dense</a:t>
            </a:r>
            <a:r>
              <a:rPr lang="en-US" dirty="0"/>
              <a:t> than liquid water</a:t>
            </a:r>
          </a:p>
          <a:p>
            <a:endParaRPr lang="en-US" dirty="0"/>
          </a:p>
        </p:txBody>
      </p:sp>
      <p:pic>
        <p:nvPicPr>
          <p:cNvPr id="21505" name="Picture 1" descr="http://qph.is.quoracdn.net/main-qimg-4fc3e9ae742b467c4d5692d270525c88?convert_to_webp=true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304800" y="1905000"/>
            <a:ext cx="7579826" cy="26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http://images.sciencedaily.com/2014/06/140618140018-lar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4609901"/>
            <a:ext cx="3430959" cy="2095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762000"/>
          </a:xfrm>
        </p:spPr>
        <p:txBody>
          <a:bodyPr/>
          <a:lstStyle/>
          <a:p>
            <a:r>
              <a:rPr lang="en-US" dirty="0"/>
              <a:t>Review of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25908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two types:	homogeneous and heterogeneous			</a:t>
            </a:r>
          </a:p>
          <a:p>
            <a:r>
              <a:rPr lang="en-US" dirty="0"/>
              <a:t>most chemistry of solutions involves defining theory and limits of homogenous </a:t>
            </a:r>
            <a:r>
              <a:rPr lang="en-US" dirty="0" err="1"/>
              <a:t>vs</a:t>
            </a:r>
            <a:r>
              <a:rPr lang="en-US" dirty="0"/>
              <a:t> heterogeneous mixtures</a:t>
            </a:r>
          </a:p>
          <a:p>
            <a:endParaRPr lang="en-US" dirty="0"/>
          </a:p>
        </p:txBody>
      </p:sp>
      <p:pic>
        <p:nvPicPr>
          <p:cNvPr id="19458" name="Picture 2" descr="http://dwb4.unl.edu/Chem/CHEM869B/CHEM869BLinks/web.chem.ufl.edu/7Echm2040/Images/Chapter/Chap_1/c2f19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" y="2438400"/>
            <a:ext cx="8152181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3276601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SOLUTION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there are always two parts (at least):</a:t>
            </a:r>
          </a:p>
          <a:p>
            <a:pPr lvl="2"/>
            <a:r>
              <a:rPr lang="en-US" dirty="0"/>
              <a:t>1. </a:t>
            </a:r>
            <a:r>
              <a:rPr lang="en-US" i="1" dirty="0"/>
              <a:t>Solvent: majority component</a:t>
            </a:r>
            <a:endParaRPr lang="en-US" dirty="0"/>
          </a:p>
          <a:p>
            <a:pPr lvl="2"/>
            <a:r>
              <a:rPr lang="en-US" dirty="0"/>
              <a:t>2. </a:t>
            </a:r>
            <a:r>
              <a:rPr lang="en-US" i="1" dirty="0"/>
              <a:t>Solute: minor, defining component</a:t>
            </a:r>
          </a:p>
          <a:p>
            <a:pPr lvl="1"/>
            <a:r>
              <a:rPr lang="en-US" dirty="0"/>
              <a:t>they can be separated by purely </a:t>
            </a:r>
            <a:r>
              <a:rPr lang="en-US" u="sng" dirty="0"/>
              <a:t>physical</a:t>
            </a:r>
            <a:r>
              <a:rPr lang="en-US" dirty="0"/>
              <a:t> means</a:t>
            </a:r>
          </a:p>
          <a:p>
            <a:r>
              <a:rPr lang="en-US" b="1" dirty="0"/>
              <a:t>SOLUBILITY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dependent on conditions like </a:t>
            </a:r>
            <a:r>
              <a:rPr lang="en-US" u="sng" dirty="0"/>
              <a:t>temperature</a:t>
            </a:r>
            <a:r>
              <a:rPr lang="en-US" dirty="0"/>
              <a:t>  and </a:t>
            </a:r>
            <a:r>
              <a:rPr lang="en-US" u="sng" dirty="0"/>
              <a:t>pressure</a:t>
            </a:r>
            <a:endParaRPr lang="en-US" dirty="0"/>
          </a:p>
          <a:p>
            <a:pPr lvl="2"/>
            <a:r>
              <a:rPr lang="en-US" dirty="0"/>
              <a:t>we say </a:t>
            </a:r>
            <a:r>
              <a:rPr lang="en-US" i="1" dirty="0"/>
              <a:t>soluble</a:t>
            </a:r>
            <a:r>
              <a:rPr lang="en-US" dirty="0"/>
              <a:t>, </a:t>
            </a:r>
            <a:r>
              <a:rPr lang="en-US" i="1" dirty="0"/>
              <a:t>insoluble</a:t>
            </a:r>
            <a:r>
              <a:rPr lang="en-US" dirty="0"/>
              <a:t>, or </a:t>
            </a:r>
            <a:r>
              <a:rPr lang="en-US" i="1" dirty="0"/>
              <a:t>slightly soluble</a:t>
            </a:r>
            <a:r>
              <a:rPr lang="en-US" dirty="0"/>
              <a:t> to describe this phenomena</a:t>
            </a:r>
          </a:p>
          <a:p>
            <a:pPr lvl="1"/>
            <a:r>
              <a:rPr lang="en-US" dirty="0"/>
              <a:t>ability to mix is described on a </a:t>
            </a:r>
            <a:r>
              <a:rPr lang="en-US" u="sng" dirty="0"/>
              <a:t>solubility chart</a:t>
            </a:r>
            <a:endParaRPr lang="en-US" dirty="0"/>
          </a:p>
          <a:p>
            <a:r>
              <a:rPr lang="en-US" dirty="0"/>
              <a:t>we can then describe a solution one of three ways</a:t>
            </a:r>
          </a:p>
          <a:p>
            <a:pPr lvl="1"/>
            <a:r>
              <a:rPr lang="en-US" dirty="0"/>
              <a:t>1. </a:t>
            </a:r>
            <a:r>
              <a:rPr lang="en-US" b="1" dirty="0"/>
              <a:t>Unsaturated</a:t>
            </a:r>
            <a:r>
              <a:rPr lang="en-US" dirty="0"/>
              <a:t>: below the solubility limit</a:t>
            </a:r>
          </a:p>
          <a:p>
            <a:pPr lvl="1"/>
            <a:r>
              <a:rPr lang="en-US" dirty="0"/>
              <a:t>2. </a:t>
            </a:r>
            <a:r>
              <a:rPr lang="en-US" b="1" dirty="0"/>
              <a:t>Saturated</a:t>
            </a:r>
            <a:r>
              <a:rPr lang="en-US" dirty="0"/>
              <a:t>: at the solubility limit</a:t>
            </a:r>
          </a:p>
          <a:p>
            <a:pPr lvl="1"/>
            <a:r>
              <a:rPr lang="en-US" dirty="0"/>
              <a:t>3. </a:t>
            </a:r>
            <a:r>
              <a:rPr lang="en-US" b="1" dirty="0"/>
              <a:t>Supersaturated</a:t>
            </a:r>
            <a:r>
              <a:rPr lang="en-US" dirty="0"/>
              <a:t>: beyond the solubility limit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/>
              <a:t>Solubility 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058" y="1828800"/>
            <a:ext cx="3768651" cy="4191000"/>
          </a:xfrm>
          <a:prstGeom prst="rect">
            <a:avLst/>
          </a:prstGeom>
        </p:spPr>
      </p:pic>
      <p:pic>
        <p:nvPicPr>
          <p:cNvPr id="5" name="Picture 4" descr="http://staff.prairiesouth.ca/~chemistry/chem30/graphics/4_graphics/sol_curve.jpg"/>
          <p:cNvPicPr/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29597"/>
            <a:ext cx="5029200" cy="5652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07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05600" cy="533400"/>
          </a:xfrm>
        </p:spPr>
        <p:txBody>
          <a:bodyPr/>
          <a:lstStyle/>
          <a:p>
            <a:r>
              <a:rPr lang="en-US" dirty="0"/>
              <a:t>Miscibility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458200" cy="1600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two liquids that can be combined in all </a:t>
            </a:r>
            <a:r>
              <a:rPr lang="en-US" u="sng" dirty="0"/>
              <a:t>proportions </a:t>
            </a:r>
            <a:r>
              <a:rPr lang="en-US" dirty="0"/>
              <a:t> are said to be </a:t>
            </a:r>
            <a:r>
              <a:rPr lang="en-US" u="sng" dirty="0"/>
              <a:t>miscible</a:t>
            </a:r>
          </a:p>
          <a:p>
            <a:pPr lvl="1"/>
            <a:r>
              <a:rPr lang="en-US" dirty="0"/>
              <a:t>Otherwise </a:t>
            </a:r>
            <a:r>
              <a:rPr lang="en-US" u="sng" dirty="0"/>
              <a:t>immiscible</a:t>
            </a:r>
          </a:p>
          <a:p>
            <a:pPr lvl="1"/>
            <a:r>
              <a:rPr lang="en-US" dirty="0"/>
              <a:t>Mainly dependent on </a:t>
            </a:r>
            <a:r>
              <a:rPr lang="en-US" u="sng" dirty="0"/>
              <a:t>polarity</a:t>
            </a:r>
            <a:r>
              <a:rPr lang="en-US" dirty="0"/>
              <a:t>: “</a:t>
            </a:r>
            <a:r>
              <a:rPr lang="en-US" i="1" dirty="0"/>
              <a:t>like dissolves like”</a:t>
            </a:r>
          </a:p>
          <a:p>
            <a:pPr lvl="1"/>
            <a:r>
              <a:rPr lang="en-US" i="1" dirty="0"/>
              <a:t>POLARITY: 	separation of electric charge between atoms due to 			</a:t>
            </a:r>
            <a:r>
              <a:rPr lang="en-US" i="1" dirty="0" err="1"/>
              <a:t>electronegativity</a:t>
            </a:r>
            <a:r>
              <a:rPr lang="en-US" i="1" dirty="0"/>
              <a:t> difference</a:t>
            </a:r>
            <a:endParaRPr lang="en-US" dirty="0"/>
          </a:p>
        </p:txBody>
      </p:sp>
      <p:pic>
        <p:nvPicPr>
          <p:cNvPr id="15362" name="Picture 2" descr="http://images.tutorvista.com/cms/images/38/gaseous-solu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667000"/>
            <a:ext cx="4640298" cy="2133600"/>
          </a:xfrm>
          <a:prstGeom prst="rect">
            <a:avLst/>
          </a:prstGeom>
          <a:noFill/>
        </p:spPr>
      </p:pic>
      <p:pic>
        <p:nvPicPr>
          <p:cNvPr id="15364" name="Picture 4" descr="http://images.flatworldknowledge.com/averillfwk/averillfwk-fig13_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438400"/>
            <a:ext cx="2438400" cy="3657600"/>
          </a:xfrm>
          <a:prstGeom prst="rect">
            <a:avLst/>
          </a:prstGeom>
          <a:noFill/>
        </p:spPr>
      </p:pic>
      <p:pic>
        <p:nvPicPr>
          <p:cNvPr id="15366" name="Picture 6" descr="http://www.sciencefriday.com/images/data/IMAGE/photo/000/012/12238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6800" y="4653643"/>
            <a:ext cx="3600450" cy="2204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05600" cy="533400"/>
          </a:xfrm>
        </p:spPr>
        <p:txBody>
          <a:bodyPr/>
          <a:lstStyle/>
          <a:p>
            <a:r>
              <a:rPr lang="en-US" dirty="0"/>
              <a:t>Polar Vs </a:t>
            </a:r>
            <a:r>
              <a:rPr lang="en-US" dirty="0" err="1"/>
              <a:t>Nonpolar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304800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Ex	Are the following polar? Indicate the polarity.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					CO</a:t>
            </a:r>
            <a:r>
              <a:rPr lang="en-US" baseline="-25000" dirty="0"/>
              <a:t>2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					NH</a:t>
            </a:r>
            <a:r>
              <a:rPr lang="en-US" baseline="-25000" dirty="0"/>
              <a:t>3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OH				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Cl					CH</a:t>
            </a:r>
            <a:r>
              <a:rPr lang="en-US" baseline="-25000" dirty="0"/>
              <a:t>4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762000"/>
          </a:xfrm>
        </p:spPr>
        <p:txBody>
          <a:bodyPr/>
          <a:lstStyle/>
          <a:p>
            <a:r>
              <a:rPr lang="en-US" dirty="0"/>
              <a:t>States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25908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there are generally three states of matter, but here we focus on liquids</a:t>
            </a:r>
          </a:p>
          <a:p>
            <a:pPr lvl="1"/>
            <a:r>
              <a:rPr lang="en-US" dirty="0"/>
              <a:t>these have some properties like solids and gases:</a:t>
            </a:r>
          </a:p>
          <a:p>
            <a:endParaRPr lang="en-US" dirty="0"/>
          </a:p>
        </p:txBody>
      </p:sp>
      <p:pic>
        <p:nvPicPr>
          <p:cNvPr id="1026" name="Picture 2" descr="http://physicsfocus.org/wp-content/uploads/2013/04/5938653.jp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914400" y="2286001"/>
            <a:ext cx="3657600" cy="219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934200" cy="609600"/>
          </a:xfrm>
        </p:spPr>
        <p:txBody>
          <a:bodyPr/>
          <a:lstStyle/>
          <a:p>
            <a:r>
              <a:rPr lang="en-US" sz="2800" dirty="0"/>
              <a:t>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297180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CONCENTRATION:  measure of amount of solute in a solvent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there are many measures, in terms of numbers (moles), grams, or volume of parts</a:t>
            </a:r>
          </a:p>
          <a:p>
            <a:pPr lvl="1"/>
            <a:r>
              <a:rPr lang="en-US" dirty="0"/>
              <a:t>we can define many concentrations, including </a:t>
            </a:r>
            <a:r>
              <a:rPr lang="en-US" u="sng" dirty="0"/>
              <a:t>percent</a:t>
            </a:r>
            <a:r>
              <a:rPr lang="en-US" dirty="0"/>
              <a:t> by mass or volume: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in chemistry, the most common form is MOLARITY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*</a:t>
            </a:r>
            <a:r>
              <a:rPr lang="en-US" i="1" u="sng" dirty="0"/>
              <a:t>Note</a:t>
            </a:r>
            <a:r>
              <a:rPr lang="en-US" i="1" dirty="0"/>
              <a:t>: When mixing solids into liquids, we generally don’t consider solid volume since, once dissolved, it changes volume to become part of the liquid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306728"/>
              </p:ext>
            </p:extLst>
          </p:nvPr>
        </p:nvGraphicFramePr>
        <p:xfrm>
          <a:off x="223996" y="2819400"/>
          <a:ext cx="375194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2387520" imgH="533160" progId="Equation.DSMT4">
                  <p:embed/>
                </p:oleObj>
              </mc:Choice>
              <mc:Fallback>
                <p:oleObj name="Equation" r:id="rId4" imgW="23875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996" y="2819400"/>
                        <a:ext cx="375194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778357"/>
              </p:ext>
            </p:extLst>
          </p:nvPr>
        </p:nvGraphicFramePr>
        <p:xfrm>
          <a:off x="4648200" y="2819400"/>
          <a:ext cx="441052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2806560" imgH="533160" progId="Equation.DSMT4">
                  <p:embed/>
                </p:oleObj>
              </mc:Choice>
              <mc:Fallback>
                <p:oleObj name="Equation" r:id="rId6" imgW="2806560" imgH="5331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200" y="2819400"/>
                        <a:ext cx="441052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248003"/>
              </p:ext>
            </p:extLst>
          </p:nvPr>
        </p:nvGraphicFramePr>
        <p:xfrm>
          <a:off x="5842852" y="4076700"/>
          <a:ext cx="1295400" cy="108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8" imgW="545760" imgH="457200" progId="Equation.DSMT4">
                  <p:embed/>
                </p:oleObj>
              </mc:Choice>
              <mc:Fallback>
                <p:oleObj name="Equation" r:id="rId8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42852" y="4076700"/>
                        <a:ext cx="1295400" cy="108452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27384"/>
              </p:ext>
            </p:extLst>
          </p:nvPr>
        </p:nvGraphicFramePr>
        <p:xfrm>
          <a:off x="304800" y="4142710"/>
          <a:ext cx="456711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0" imgW="2374560" imgH="495000" progId="Equation.DSMT4">
                  <p:embed/>
                </p:oleObj>
              </mc:Choice>
              <mc:Fallback>
                <p:oleObj name="Equation" r:id="rId10" imgW="2374560" imgH="495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800" y="4142710"/>
                        <a:ext cx="456711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934200" cy="609600"/>
          </a:xfrm>
        </p:spPr>
        <p:txBody>
          <a:bodyPr/>
          <a:lstStyle/>
          <a:p>
            <a:r>
              <a:rPr lang="en-US" sz="2800" dirty="0"/>
              <a:t>Silver Nitrate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297180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We dissolve 91.25g of AgNO</a:t>
            </a:r>
            <a:r>
              <a:rPr lang="en-US" baseline="-25000" dirty="0"/>
              <a:t>3</a:t>
            </a:r>
            <a:r>
              <a:rPr lang="en-US" dirty="0"/>
              <a:t> in 500mL of water.  What is the </a:t>
            </a:r>
            <a:r>
              <a:rPr lang="en-US" dirty="0" err="1"/>
              <a:t>molarity</a:t>
            </a:r>
            <a:r>
              <a:rPr lang="en-US" dirty="0"/>
              <a:t> of the solution?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6802" name="Picture 2" descr="http://upload.wikimedia.org/wikipedia/commons/0/06/Silver_nitrate_stain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64"/>
          <a:stretch>
            <a:fillRect/>
          </a:stretch>
        </p:blipFill>
        <p:spPr bwMode="auto">
          <a:xfrm>
            <a:off x="228600" y="3962400"/>
            <a:ext cx="2514600" cy="2453268"/>
          </a:xfrm>
          <a:prstGeom prst="rect">
            <a:avLst/>
          </a:prstGeom>
          <a:noFill/>
        </p:spPr>
      </p:pic>
      <p:pic>
        <p:nvPicPr>
          <p:cNvPr id="76806" name="Picture 6" descr="http://tttmetalpowder.com/wp-content/uploads/2013/07/Silver-Nitrate-Powd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1600200"/>
            <a:ext cx="2283742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934200" cy="609600"/>
          </a:xfrm>
        </p:spPr>
        <p:txBody>
          <a:bodyPr/>
          <a:lstStyle/>
          <a:p>
            <a:r>
              <a:rPr lang="en-US" sz="2800" dirty="0"/>
              <a:t>Potassium Hydroxide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297180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We need to make 5.00L a 3.00M solution of KOH.  How much KOH solid should we use?</a:t>
            </a:r>
          </a:p>
          <a:p>
            <a:endParaRPr lang="en-US" dirty="0"/>
          </a:p>
        </p:txBody>
      </p:sp>
      <p:pic>
        <p:nvPicPr>
          <p:cNvPr id="74756" name="Picture 4" descr="http://www.mubychem.com/Potassium%20Hydroxide%20Pell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3505200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934200" cy="609600"/>
          </a:xfrm>
        </p:spPr>
        <p:txBody>
          <a:bodyPr/>
          <a:lstStyle/>
          <a:p>
            <a:r>
              <a:rPr lang="en-US" sz="2800" dirty="0"/>
              <a:t>Dilution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297180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When working with liquid solutions, changing </a:t>
            </a:r>
            <a:r>
              <a:rPr lang="en-US" dirty="0" err="1"/>
              <a:t>molarity</a:t>
            </a:r>
            <a:r>
              <a:rPr lang="en-US" dirty="0"/>
              <a:t> involves a simple formula</a:t>
            </a:r>
          </a:p>
          <a:p>
            <a:pPr lvl="1"/>
            <a:r>
              <a:rPr lang="en-US" dirty="0"/>
              <a:t>Consider that changing the </a:t>
            </a:r>
            <a:r>
              <a:rPr lang="en-US" dirty="0" err="1"/>
              <a:t>molarity</a:t>
            </a:r>
            <a:r>
              <a:rPr lang="en-US" dirty="0"/>
              <a:t> always requires changing solution volume, but the number of moles of solute don’t change</a:t>
            </a:r>
          </a:p>
          <a:p>
            <a:pPr lvl="1"/>
            <a:r>
              <a:rPr lang="en-US" dirty="0"/>
              <a:t>for a dilution,  we just add more volume of solvent</a:t>
            </a:r>
          </a:p>
          <a:p>
            <a:pPr lvl="1"/>
            <a:r>
              <a:rPr lang="en-US" dirty="0"/>
              <a:t>to increase concentration, you may boil away some solvent </a:t>
            </a:r>
            <a:br>
              <a:rPr lang="en-US" dirty="0"/>
            </a:br>
            <a:r>
              <a:rPr lang="en-US" dirty="0"/>
              <a:t>(to lower volume)</a:t>
            </a:r>
          </a:p>
          <a:p>
            <a:pPr lvl="2"/>
            <a:r>
              <a:rPr lang="en-US" dirty="0"/>
              <a:t>this is hardly ever done</a:t>
            </a:r>
          </a:p>
          <a:p>
            <a:r>
              <a:rPr lang="en-US" dirty="0"/>
              <a:t>the </a:t>
            </a:r>
            <a:r>
              <a:rPr lang="en-US" b="1" dirty="0"/>
              <a:t>simple</a:t>
            </a:r>
            <a:r>
              <a:rPr lang="en-US" dirty="0"/>
              <a:t> formula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78134"/>
              </p:ext>
            </p:extLst>
          </p:nvPr>
        </p:nvGraphicFramePr>
        <p:xfrm>
          <a:off x="2667000" y="4038600"/>
          <a:ext cx="380598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927000" imgH="241200" progId="Equation.DSMT4">
                  <p:embed/>
                </p:oleObj>
              </mc:Choice>
              <mc:Fallback>
                <p:oleObj name="Equation" r:id="rId4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4038600"/>
                        <a:ext cx="3805989" cy="9906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934200" cy="609600"/>
          </a:xfrm>
        </p:spPr>
        <p:txBody>
          <a:bodyPr/>
          <a:lstStyle/>
          <a:p>
            <a:r>
              <a:rPr lang="en-US" sz="2800" dirty="0"/>
              <a:t>Diluting Vinegar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297180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We would like to dilute full strength 17.5M acetic acid down to 0.01M, the strength of common vinegar.  How much vinegar can be made with 250.mL of full-strength acetic acid?</a:t>
            </a:r>
          </a:p>
        </p:txBody>
      </p:sp>
      <p:pic>
        <p:nvPicPr>
          <p:cNvPr id="70660" name="Picture 4" descr="http://upload.wikimedia.org/wikipedia/commons/b/b3/AceticAcid0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362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934200" cy="609600"/>
          </a:xfrm>
        </p:spPr>
        <p:txBody>
          <a:bodyPr/>
          <a:lstStyle/>
          <a:p>
            <a:r>
              <a:rPr lang="en-US" sz="2800" dirty="0"/>
              <a:t>Hydrochloric acid spill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297180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250.mL of water is accidentally added to 1.00L of 6.0M </a:t>
            </a:r>
            <a:r>
              <a:rPr lang="en-US" dirty="0" err="1"/>
              <a:t>HCl</a:t>
            </a:r>
            <a:r>
              <a:rPr lang="en-US" dirty="0"/>
              <a:t>.  What is the </a:t>
            </a:r>
            <a:r>
              <a:rPr lang="en-US" dirty="0" err="1"/>
              <a:t>molarity</a:t>
            </a:r>
            <a:r>
              <a:rPr lang="en-US" dirty="0"/>
              <a:t> after this slight lab mishap?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762000"/>
          </a:xfrm>
        </p:spPr>
        <p:txBody>
          <a:bodyPr/>
          <a:lstStyle/>
          <a:p>
            <a:r>
              <a:rPr lang="en-US" dirty="0"/>
              <a:t>Changes of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25908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 following six terms describe the three phase change boundaries</a:t>
            </a:r>
          </a:p>
        </p:txBody>
      </p:sp>
      <p:pic>
        <p:nvPicPr>
          <p:cNvPr id="2050" name="Picture 2" descr="http://wps.prenhall.com/wps/media/objects/3311/3391416/imag1106/AAAUAZO0.JP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0" y="2590800"/>
            <a:ext cx="46736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762000"/>
          </a:xfrm>
        </p:spPr>
        <p:txBody>
          <a:bodyPr/>
          <a:lstStyle/>
          <a:p>
            <a:r>
              <a:rPr lang="en-US" sz="3200" dirty="0"/>
              <a:t>Carbon Dioxide phase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990600"/>
            <a:ext cx="4495800" cy="25908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b="1" dirty="0"/>
              <a:t>Find the state of matter for CO</a:t>
            </a:r>
            <a:r>
              <a:rPr lang="en-US" b="1" baseline="-25000" dirty="0"/>
              <a:t>2</a:t>
            </a:r>
            <a:r>
              <a:rPr lang="en-US" b="1" dirty="0"/>
              <a:t>; mark on the phase diagram.</a:t>
            </a:r>
          </a:p>
          <a:p>
            <a:r>
              <a:rPr lang="en-US" dirty="0"/>
              <a:t>A)	0.5atm, 0.0°C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B)	100.atm,-20°C  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C)	-100°C, 0.1atm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D)	80°C, 50atm</a:t>
            </a:r>
          </a:p>
          <a:p>
            <a:endParaRPr lang="en-US" dirty="0"/>
          </a:p>
        </p:txBody>
      </p:sp>
      <p:pic>
        <p:nvPicPr>
          <p:cNvPr id="3074" name="Picture 1" descr="C:\Documents and Settings\mcervantes\Desktop\CO2 phase diagram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19"/>
          <a:stretch>
            <a:fillRect/>
          </a:stretch>
        </p:blipFill>
        <p:spPr bwMode="auto">
          <a:xfrm>
            <a:off x="0" y="1752600"/>
            <a:ext cx="45884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762000"/>
          </a:xfrm>
        </p:spPr>
        <p:txBody>
          <a:bodyPr/>
          <a:lstStyle/>
          <a:p>
            <a:r>
              <a:rPr lang="en-US" dirty="0"/>
              <a:t>Phase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25908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These may occur by one phase </a:t>
            </a:r>
            <a:r>
              <a:rPr lang="en-US" u="sng" dirty="0"/>
              <a:t>gaining</a:t>
            </a:r>
            <a:r>
              <a:rPr lang="en-US" dirty="0"/>
              <a:t>  or </a:t>
            </a:r>
            <a:r>
              <a:rPr lang="en-US" u="sng" dirty="0"/>
              <a:t>losing</a:t>
            </a:r>
            <a:r>
              <a:rPr lang="en-US" dirty="0"/>
              <a:t> enough energy to change states</a:t>
            </a:r>
          </a:p>
          <a:p>
            <a:r>
              <a:rPr lang="en-US" dirty="0"/>
              <a:t>the energy needed is known as the </a:t>
            </a:r>
            <a:r>
              <a:rPr lang="en-US" u="sng" dirty="0"/>
              <a:t>heat of fusion	</a:t>
            </a:r>
            <a:r>
              <a:rPr lang="en-US" dirty="0"/>
              <a:t>  or </a:t>
            </a:r>
            <a:r>
              <a:rPr lang="en-US" u="sng" dirty="0"/>
              <a:t>heat of vaporization</a:t>
            </a:r>
            <a:endParaRPr lang="en-US" dirty="0"/>
          </a:p>
          <a:p>
            <a:pPr lvl="1"/>
            <a:r>
              <a:rPr lang="en-US" dirty="0"/>
              <a:t>the tabulated energy (per gram) is known as </a:t>
            </a:r>
            <a:r>
              <a:rPr lang="en-US" u="sng" dirty="0"/>
              <a:t>	latent</a:t>
            </a:r>
            <a:r>
              <a:rPr lang="en-US" dirty="0"/>
              <a:t> heat</a:t>
            </a:r>
          </a:p>
          <a:p>
            <a:r>
              <a:rPr lang="en-US" dirty="0"/>
              <a:t>It is worth noting water’s known quantities (1.00atm):</a:t>
            </a:r>
          </a:p>
          <a:p>
            <a:pPr lvl="1"/>
            <a:r>
              <a:rPr lang="en-US" i="1" dirty="0"/>
              <a:t>heat of fusion		</a:t>
            </a:r>
            <a:r>
              <a:rPr lang="en-US" dirty="0"/>
              <a:t>334 J/g</a:t>
            </a:r>
          </a:p>
          <a:p>
            <a:pPr lvl="1"/>
            <a:r>
              <a:rPr lang="en-US" i="1" dirty="0"/>
              <a:t>heat of vaporization		</a:t>
            </a:r>
            <a:r>
              <a:rPr lang="en-US" dirty="0"/>
              <a:t>2260 J/g</a:t>
            </a:r>
            <a:r>
              <a:rPr lang="en-US" i="1" dirty="0"/>
              <a:t>    	</a:t>
            </a:r>
            <a:endParaRPr lang="en-US" dirty="0"/>
          </a:p>
          <a:p>
            <a:pPr lvl="1"/>
            <a:r>
              <a:rPr lang="en-US" i="1" dirty="0"/>
              <a:t>specific heat (liquid)</a:t>
            </a:r>
            <a:r>
              <a:rPr lang="en-US" dirty="0"/>
              <a:t>   	4.184 J/g-°C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762000"/>
          </a:xfrm>
        </p:spPr>
        <p:txBody>
          <a:bodyPr/>
          <a:lstStyle/>
          <a:p>
            <a:r>
              <a:rPr lang="en-US" dirty="0"/>
              <a:t>Cooling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25908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Calculate the energy required to change 75mL of water at 24°C to ice.</a:t>
            </a:r>
          </a:p>
          <a:p>
            <a:pPr lvl="1"/>
            <a:r>
              <a:rPr lang="en-US" i="1" dirty="0"/>
              <a:t>heat of fusion	</a:t>
            </a:r>
            <a:r>
              <a:rPr lang="en-US" dirty="0"/>
              <a:t>334 J/g</a:t>
            </a:r>
            <a:endParaRPr lang="en-US" sz="2200" dirty="0"/>
          </a:p>
          <a:p>
            <a:pPr lvl="1"/>
            <a:r>
              <a:rPr lang="en-US" i="1" dirty="0"/>
              <a:t>heat of vaporization	</a:t>
            </a:r>
            <a:r>
              <a:rPr lang="en-US" dirty="0"/>
              <a:t>2260 J/g</a:t>
            </a:r>
            <a:r>
              <a:rPr lang="en-US" i="1" dirty="0"/>
              <a:t>    	</a:t>
            </a:r>
            <a:endParaRPr lang="en-US" sz="2200" dirty="0"/>
          </a:p>
          <a:p>
            <a:pPr lvl="1"/>
            <a:r>
              <a:rPr lang="en-US" i="1" dirty="0"/>
              <a:t>specific heat (liquid)</a:t>
            </a:r>
            <a:r>
              <a:rPr lang="en-US" dirty="0"/>
              <a:t> 4.184 J/g-°C	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00400"/>
            <a:ext cx="511742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762000"/>
          </a:xfrm>
        </p:spPr>
        <p:txBody>
          <a:bodyPr/>
          <a:lstStyle/>
          <a:p>
            <a:r>
              <a:rPr lang="en-US" dirty="0"/>
              <a:t>Vaporization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534400" cy="25908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liquid particles at the </a:t>
            </a:r>
            <a:r>
              <a:rPr lang="en-US" u="sng" dirty="0"/>
              <a:t>surface</a:t>
            </a:r>
            <a:r>
              <a:rPr lang="en-US" dirty="0"/>
              <a:t> may leave into the </a:t>
            </a:r>
            <a:r>
              <a:rPr lang="en-US" u="sng" dirty="0"/>
              <a:t>gas</a:t>
            </a:r>
            <a:r>
              <a:rPr lang="en-US" dirty="0"/>
              <a:t> state</a:t>
            </a:r>
          </a:p>
          <a:p>
            <a:pPr lvl="1"/>
            <a:r>
              <a:rPr lang="en-US" dirty="0"/>
              <a:t>only occurs if enough </a:t>
            </a:r>
            <a:r>
              <a:rPr lang="en-US" u="sng" dirty="0"/>
              <a:t>kinetic energy</a:t>
            </a:r>
            <a:r>
              <a:rPr lang="en-US" dirty="0"/>
              <a:t> available</a:t>
            </a:r>
          </a:p>
          <a:p>
            <a:pPr lvl="1"/>
            <a:r>
              <a:rPr lang="en-US" dirty="0"/>
              <a:t>since these particles escape with some </a:t>
            </a:r>
            <a:r>
              <a:rPr lang="en-US" u="sng" dirty="0"/>
              <a:t>energy</a:t>
            </a:r>
            <a:r>
              <a:rPr lang="en-US" dirty="0"/>
              <a:t>, the surface is then </a:t>
            </a:r>
            <a:r>
              <a:rPr lang="en-US" u="sng" dirty="0"/>
              <a:t>cooler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vaporization can occur two ways from the liquid state:</a:t>
            </a:r>
            <a:br>
              <a:rPr lang="en-US" dirty="0"/>
            </a:br>
            <a:r>
              <a:rPr lang="en-US" dirty="0"/>
              <a:t>	1 </a:t>
            </a:r>
            <a:r>
              <a:rPr lang="en-US" i="1" dirty="0"/>
              <a:t>Evaporation: random vaporization below boiling point </a:t>
            </a:r>
            <a:br>
              <a:rPr lang="en-US" dirty="0"/>
            </a:br>
            <a:r>
              <a:rPr lang="en-US" dirty="0"/>
              <a:t>	2 </a:t>
            </a:r>
            <a:r>
              <a:rPr lang="en-US" i="1" dirty="0"/>
              <a:t>Boiling: forced vaporization at boiling point</a:t>
            </a:r>
            <a:endParaRPr lang="en-US" dirty="0"/>
          </a:p>
          <a:p>
            <a:r>
              <a:rPr lang="en-US" dirty="0"/>
              <a:t>vaporization can also occur from the </a:t>
            </a:r>
            <a:br>
              <a:rPr lang="en-US" dirty="0"/>
            </a:br>
            <a:r>
              <a:rPr lang="en-US" dirty="0"/>
              <a:t>solid to gas states</a:t>
            </a:r>
          </a:p>
          <a:p>
            <a:pPr lvl="1"/>
            <a:r>
              <a:rPr lang="en-US" dirty="0"/>
              <a:t>this is known as </a:t>
            </a:r>
            <a:r>
              <a:rPr lang="en-US" u="sng" dirty="0"/>
              <a:t>sublimation</a:t>
            </a:r>
            <a:endParaRPr lang="en-US" dirty="0"/>
          </a:p>
        </p:txBody>
      </p:sp>
      <p:pic>
        <p:nvPicPr>
          <p:cNvPr id="5122" name="Picture 2" descr="http://indianapublicmedia.org/amomentofscience/files/2011/05/107_ice-940x626.jpg"/>
          <p:cNvPicPr>
            <a:picLocks noChangeAspect="1" noChangeArrowheads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575958"/>
            <a:ext cx="3429915" cy="228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/>
              <a:t>University of Colorado </a:t>
            </a:r>
            <a:r>
              <a:rPr lang="en-US" dirty="0" err="1"/>
              <a:t>PhET</a:t>
            </a:r>
            <a:endParaRPr lang="en-US" dirty="0"/>
          </a:p>
        </p:txBody>
      </p:sp>
      <p:graphicFrame>
        <p:nvGraphicFramePr>
          <p:cNvPr id="4" name="Content Placeholder 3">
            <a:hlinkClick r:id="rId3" action="ppaction://hlinkfile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073691"/>
              </p:ext>
            </p:extLst>
          </p:nvPr>
        </p:nvGraphicFramePr>
        <p:xfrm>
          <a:off x="3238500" y="1849438"/>
          <a:ext cx="9445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943920" imgH="350640" progId="Package">
                  <p:embed/>
                </p:oleObj>
              </mc:Choice>
              <mc:Fallback>
                <p:oleObj name="Packager Shell Object" showAsIcon="1" r:id="rId4" imgW="943920" imgH="350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0" y="1849438"/>
                        <a:ext cx="944563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s://cbsdenver.files.wordpress.com/2010/12/92602638.jpg?w=594&amp;h=349&amp;crop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56578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1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914400"/>
          </a:xfrm>
        </p:spPr>
        <p:txBody>
          <a:bodyPr/>
          <a:lstStyle/>
          <a:p>
            <a:r>
              <a:rPr lang="en-US" dirty="0"/>
              <a:t>Properties of Liquids at the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458200" cy="25908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pressure</a:t>
            </a:r>
            <a:r>
              <a:rPr lang="en-US" dirty="0"/>
              <a:t> exerted by a gas on its </a:t>
            </a:r>
            <a:r>
              <a:rPr lang="en-US" u="sng" dirty="0"/>
              <a:t>liquid</a:t>
            </a:r>
            <a:r>
              <a:rPr lang="en-US" dirty="0"/>
              <a:t> state is </a:t>
            </a:r>
            <a:br>
              <a:rPr lang="en-US" dirty="0"/>
            </a:br>
            <a:r>
              <a:rPr lang="en-US" dirty="0"/>
              <a:t>called the </a:t>
            </a:r>
            <a:r>
              <a:rPr lang="en-US" b="1" u="sng" dirty="0"/>
              <a:t>vapor pressure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this changes as a function of </a:t>
            </a:r>
            <a:r>
              <a:rPr lang="en-US" u="sng" dirty="0"/>
              <a:t>temperature</a:t>
            </a:r>
          </a:p>
          <a:p>
            <a:pPr lvl="1"/>
            <a:r>
              <a:rPr lang="en-US" dirty="0"/>
              <a:t>can also change by addition of </a:t>
            </a:r>
            <a:r>
              <a:rPr lang="en-US" u="sng" dirty="0"/>
              <a:t>solutes</a:t>
            </a:r>
            <a:endParaRPr lang="en-US" dirty="0"/>
          </a:p>
          <a:p>
            <a:pPr lvl="1"/>
            <a:r>
              <a:rPr lang="en-US" dirty="0"/>
              <a:t>if high, the liquid is said to be </a:t>
            </a:r>
            <a:r>
              <a:rPr lang="en-US" u="sng" dirty="0"/>
              <a:t>	volatile</a:t>
            </a:r>
            <a:endParaRPr lang="en-US" dirty="0"/>
          </a:p>
        </p:txBody>
      </p:sp>
      <p:sp>
        <p:nvSpPr>
          <p:cNvPr id="25602" name="AutoShape 2" descr="Image result for vapor press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http://www.teachnlearnchem.com/Vapor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962400"/>
            <a:ext cx="3352800" cy="2597318"/>
          </a:xfrm>
          <a:prstGeom prst="rect">
            <a:avLst/>
          </a:prstGeom>
          <a:noFill/>
        </p:spPr>
      </p:pic>
      <p:pic>
        <p:nvPicPr>
          <p:cNvPr id="25606" name="Picture 6" descr="http://www.kchemistry.com/antiBP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3657600"/>
            <a:ext cx="5281786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00206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5752011E-F864-482F-9D41-F1BC1F4AF310}" vid="{8822F796-094F-42D6-9D7D-9A432ECF81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356</TotalTime>
  <Words>642</Words>
  <Application>Microsoft Office PowerPoint</Application>
  <PresentationFormat>On-screen Show (4:3)</PresentationFormat>
  <Paragraphs>139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Calibri</vt:lpstr>
      <vt:lpstr>Century Gothic</vt:lpstr>
      <vt:lpstr>Times New Roman</vt:lpstr>
      <vt:lpstr>Wingdings 2</vt:lpstr>
      <vt:lpstr>Theme1</vt:lpstr>
      <vt:lpstr>Packager Shell Object</vt:lpstr>
      <vt:lpstr>Equation</vt:lpstr>
      <vt:lpstr>Liquids and Solutions</vt:lpstr>
      <vt:lpstr>States of Matter</vt:lpstr>
      <vt:lpstr>Changes of State</vt:lpstr>
      <vt:lpstr>Carbon Dioxide phase diagram</vt:lpstr>
      <vt:lpstr>Phase Changes</vt:lpstr>
      <vt:lpstr>Cooling water</vt:lpstr>
      <vt:lpstr>Vaporization</vt:lpstr>
      <vt:lpstr>University of Colorado PhET</vt:lpstr>
      <vt:lpstr>Properties of Liquids at the Surface</vt:lpstr>
      <vt:lpstr>Surface Tension</vt:lpstr>
      <vt:lpstr>Surface Tension</vt:lpstr>
      <vt:lpstr>Capillary Action</vt:lpstr>
      <vt:lpstr>Water</vt:lpstr>
      <vt:lpstr>Water</vt:lpstr>
      <vt:lpstr>Review of Mixtures</vt:lpstr>
      <vt:lpstr>PowerPoint Presentation</vt:lpstr>
      <vt:lpstr>Solubility Chart</vt:lpstr>
      <vt:lpstr>Miscibility</vt:lpstr>
      <vt:lpstr>Polar Vs Nonpolar</vt:lpstr>
      <vt:lpstr>CONCENTRATION</vt:lpstr>
      <vt:lpstr>Silver Nitrate</vt:lpstr>
      <vt:lpstr>Potassium Hydroxide</vt:lpstr>
      <vt:lpstr>Dilution</vt:lpstr>
      <vt:lpstr>Diluting Vinegar</vt:lpstr>
      <vt:lpstr>Hydrochloric acid spill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Matthew Cervantes</cp:lastModifiedBy>
  <cp:revision>44</cp:revision>
  <dcterms:created xsi:type="dcterms:W3CDTF">2014-10-20T22:43:29Z</dcterms:created>
  <dcterms:modified xsi:type="dcterms:W3CDTF">2017-03-16T19:15:17Z</dcterms:modified>
</cp:coreProperties>
</file>