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76" r:id="rId10"/>
    <p:sldId id="277" r:id="rId11"/>
    <p:sldId id="278" r:id="rId12"/>
    <p:sldId id="263" r:id="rId13"/>
    <p:sldId id="264" r:id="rId14"/>
    <p:sldId id="265" r:id="rId15"/>
    <p:sldId id="284" r:id="rId16"/>
    <p:sldId id="285" r:id="rId17"/>
    <p:sldId id="266" r:id="rId18"/>
    <p:sldId id="267" r:id="rId19"/>
    <p:sldId id="287" r:id="rId20"/>
    <p:sldId id="282" r:id="rId21"/>
    <p:sldId id="289" r:id="rId22"/>
    <p:sldId id="290" r:id="rId23"/>
    <p:sldId id="291" r:id="rId24"/>
    <p:sldId id="268" r:id="rId25"/>
    <p:sldId id="280" r:id="rId26"/>
    <p:sldId id="294" r:id="rId27"/>
    <p:sldId id="292" r:id="rId28"/>
    <p:sldId id="286" r:id="rId29"/>
    <p:sldId id="281" r:id="rId30"/>
    <p:sldId id="269" r:id="rId31"/>
    <p:sldId id="295" r:id="rId32"/>
    <p:sldId id="275" r:id="rId33"/>
    <p:sldId id="270" r:id="rId34"/>
    <p:sldId id="296" r:id="rId35"/>
    <p:sldId id="297" r:id="rId36"/>
    <p:sldId id="298" r:id="rId37"/>
    <p:sldId id="271" r:id="rId38"/>
    <p:sldId id="283" r:id="rId39"/>
    <p:sldId id="272" r:id="rId40"/>
    <p:sldId id="273" r:id="rId41"/>
    <p:sldId id="274" r:id="rId42"/>
    <p:sldId id="28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6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60399-4146-44F7-8112-11A65893694D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AE4AC-2035-4734-BEFB-767B9F5AB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2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AE4AC-2035-4734-BEFB-767B9F5ABF3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0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7700" y="268288"/>
            <a:ext cx="5668963" cy="39004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5450" cy="365125"/>
          </a:xfrm>
        </p:spPr>
        <p:txBody>
          <a:bodyPr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B207EAE-638B-4AD6-BB5A-88104CD104FC}" type="datetime1">
              <a:rPr lang="en-US" smtClean="0"/>
              <a:t>5/4/2017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9450" y="6356350"/>
            <a:ext cx="4735513" cy="365125"/>
          </a:xfrm>
        </p:spPr>
        <p:txBody>
          <a:bodyPr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588" y="6356350"/>
            <a:ext cx="685800" cy="365125"/>
          </a:xfrm>
        </p:spPr>
        <p:txBody>
          <a:bodyPr/>
          <a:lstStyle>
            <a:lvl1pPr eaLnBrk="1" hangingPunct="1">
              <a:defRPr sz="1100">
                <a:solidFill>
                  <a:srgbClr val="858585"/>
                </a:solidFill>
                <a:latin typeface="Century Gothic" pitchFamily="34" charset="0"/>
              </a:defRPr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9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77C5682-C0F4-42B8-8318-E183B64DD4EA}" type="datetime1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3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4A798444-314C-4AD6-A212-CF6313709F81}" type="datetime1">
              <a:rPr lang="en-US" smtClean="0"/>
              <a:t>5/4/2017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22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C2C7B-BD60-45FB-AFA1-58D780B6884A}" type="datetime1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07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0B8DC7-B3E9-44ED-BF50-7313EDD74A9A}" type="datetime1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97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20AC7-E185-456B-B079-66E3F878C79C}" type="datetime1">
              <a:rPr lang="en-US" smtClean="0"/>
              <a:t>5/4/2017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13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46625" y="268288"/>
            <a:ext cx="4114800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161925" y="6124575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36381829-29FB-4B02-B42E-E0077F9BB884}" type="datetime1">
              <a:rPr lang="en-US" smtClean="0"/>
              <a:t>5/4/2017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74625" y="6356350"/>
            <a:ext cx="3863975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68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16775" y="268288"/>
            <a:ext cx="1639888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D774C-7169-47A5-8DA0-25E8A825720F}" type="datetime1">
              <a:rPr lang="en-US" smtClean="0"/>
              <a:t>5/4/2017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938" y="268288"/>
            <a:ext cx="720725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5FA8AA02-BE15-4ED0-8310-EA15072E6405}" type="datetime1">
              <a:rPr lang="en-US" smtClean="0"/>
              <a:t>5/4/2017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02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88EC6-C314-4A78-9C8E-30DDFCA0DCDF}" type="datetime1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3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350D7D-34A6-47A8-9736-0436678C8239}" type="datetime1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3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fld id="{05A44D4E-2BC7-4623-AC25-7F50FB2E281D}" type="datetime1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9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7700" y="268288"/>
            <a:ext cx="5668963" cy="2560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3276600" y="390525"/>
            <a:ext cx="5499100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D33EA759-99B4-4B59-B947-270C182924F3}" type="datetime1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13100" y="6356350"/>
            <a:ext cx="4735513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6113" y="6356350"/>
            <a:ext cx="685800" cy="365125"/>
          </a:xfrm>
        </p:spPr>
        <p:txBody>
          <a:bodyPr/>
          <a:lstStyle>
            <a:lvl1pPr eaLnBrk="1" hangingPunct="1">
              <a:defRPr sz="1100">
                <a:solidFill>
                  <a:srgbClr val="858585"/>
                </a:solidFill>
                <a:latin typeface="Century Gothic" pitchFamily="34" charset="0"/>
              </a:defRPr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875" y="268288"/>
            <a:ext cx="1646238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fld id="{A32D2E04-DDA9-42BE-B322-5BD2C9C2DB27}" type="datetime1">
              <a:rPr lang="en-US" smtClean="0"/>
              <a:t>5/4/2017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178050" y="6356350"/>
            <a:ext cx="4927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31788" y="360363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8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9700" y="268288"/>
            <a:ext cx="1098550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425" cy="365125"/>
          </a:xfrm>
        </p:spPr>
        <p:txBody>
          <a:bodyPr/>
          <a:lstStyle>
            <a:lvl1pPr>
              <a:defRPr/>
            </a:lvl1pPr>
          </a:lstStyle>
          <a:p>
            <a:fld id="{E193745F-4EE7-445A-B758-5D61984B308F}" type="datetime1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625" y="6356350"/>
            <a:ext cx="5311775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6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875" y="4773613"/>
            <a:ext cx="2971800" cy="1844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0838" y="6105525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9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15CED5-2D71-4847-8F76-9E83AC1F65EE}" type="datetime1">
              <a:rPr lang="en-US" smtClean="0"/>
              <a:t>5/4/2017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6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BACCDF-470C-4EEF-8BC9-7FFBBF3455AF}" type="datetime1">
              <a:rPr lang="en-US" smtClean="0"/>
              <a:t>5/4/2017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8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0366034-D7F6-492B-8B30-52489E688B55}" type="datetime1">
              <a:rPr lang="en-US" smtClean="0"/>
              <a:t>5/4/2017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2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650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650875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fld id="{16E33220-617C-4231-A3EB-356C453398F4}" type="datetime1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https://upload.wikimedia.org/wikipedia/commons/thumb/b/ba/Feynman_EP_Annihilation.svg/640px-Feynman_EP_Annihilation.svg.pn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http://images.tutorvista.com/cms/images/46/Electron-capture.pn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images.tutorvista.com/cms/images/38/nuclear-fission-diagram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media-3.web.britannica.com/eb-media/62/162162-004-0EED602E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7LO8lL4Ai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dbitRlbLDc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chemwiki.ucdavis.edu/@api/deki/files/16119/20.15.jpg?revision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http://sdsu-physics.org/physics180/physics180B/p180b_images/carbon14cycle.gif" TargetMode="External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e6AKh_tLy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http://www.frankswebspace.org.uk/ScienceAndMaths/physics/physicsGCE/images/penetration.jp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4208929"/>
            <a:ext cx="5687568" cy="1048684"/>
          </a:xfrm>
        </p:spPr>
        <p:txBody>
          <a:bodyPr>
            <a:normAutofit/>
          </a:bodyPr>
          <a:lstStyle/>
          <a:p>
            <a:r>
              <a:rPr lang="en-US" sz="4000" dirty="0"/>
              <a:t>Nuclear Chemistry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257800"/>
            <a:ext cx="5611368" cy="621792"/>
          </a:xfrm>
        </p:spPr>
        <p:txBody>
          <a:bodyPr/>
          <a:lstStyle/>
          <a:p>
            <a:r>
              <a:rPr lang="en-US" dirty="0"/>
              <a:t>Chemistry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Nuclear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534400" cy="2286000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Antimatter production</a:t>
            </a:r>
          </a:p>
          <a:p>
            <a:r>
              <a:rPr lang="en-US" dirty="0"/>
              <a:t>We may produce </a:t>
            </a:r>
            <a:r>
              <a:rPr lang="en-US" b="1" u="sng" dirty="0"/>
              <a:t>positrons</a:t>
            </a:r>
            <a:r>
              <a:rPr lang="en-US" dirty="0"/>
              <a:t>, the antimatter to electrons</a:t>
            </a:r>
          </a:p>
          <a:p>
            <a:pPr lvl="0"/>
            <a:r>
              <a:rPr lang="en-US" dirty="0"/>
              <a:t>We may </a:t>
            </a:r>
            <a:r>
              <a:rPr lang="en-US" i="1" dirty="0"/>
              <a:t>safely</a:t>
            </a:r>
            <a:r>
              <a:rPr lang="en-US" dirty="0"/>
              <a:t> say this is a positively charged electron the antimatter to electrons</a:t>
            </a:r>
          </a:p>
          <a:p>
            <a:pPr lvl="1"/>
            <a:r>
              <a:rPr lang="en-US" dirty="0"/>
              <a:t>This occurs if we need to change a proton to a neutron</a:t>
            </a:r>
          </a:p>
          <a:p>
            <a:r>
              <a:rPr lang="en-US" dirty="0"/>
              <a:t>When a positron collides with an electron, </a:t>
            </a:r>
            <a:r>
              <a:rPr lang="en-US" i="1" dirty="0"/>
              <a:t> </a:t>
            </a:r>
            <a:r>
              <a:rPr lang="en-US" b="1" i="1" u="sng" dirty="0" err="1"/>
              <a:t>annihiliation</a:t>
            </a:r>
            <a:r>
              <a:rPr lang="en-US" i="1" dirty="0"/>
              <a:t> </a:t>
            </a:r>
            <a:r>
              <a:rPr lang="en-US" dirty="0"/>
              <a:t>results!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4038599"/>
            <a:ext cx="129091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307583"/>
              </p:ext>
            </p:extLst>
          </p:nvPr>
        </p:nvGraphicFramePr>
        <p:xfrm>
          <a:off x="349250" y="4038600"/>
          <a:ext cx="39179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" imgW="1143000" imgH="266400" progId="Equation.DSMT4">
                  <p:embed/>
                </p:oleObj>
              </mc:Choice>
              <mc:Fallback>
                <p:oleObj name="Equation" r:id="rId3" imgW="1143000" imgH="26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4038600"/>
                        <a:ext cx="391795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Picture 6" descr="https://upload.wikimedia.org/wikipedia/commons/thumb/b/ba/Feynman_EP_Annihilation.svg/640px-Feynman_EP_Annihilation.svg.pn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20" y="3886200"/>
            <a:ext cx="3495261" cy="229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03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Nuclear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534400" cy="228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b="1" dirty="0"/>
              <a:t>Electron capture</a:t>
            </a:r>
            <a:endParaRPr lang="en-US" dirty="0"/>
          </a:p>
          <a:p>
            <a:pPr lvl="0"/>
            <a:r>
              <a:rPr lang="en-US" dirty="0"/>
              <a:t>If the nucleus takes an electron, there is a loss of a proton and production of light</a:t>
            </a:r>
          </a:p>
          <a:p>
            <a:r>
              <a:rPr lang="en-US" dirty="0"/>
              <a:t>This electron taken was from the INNER orbital (closest to the nucleus)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r>
              <a:rPr lang="en-US" dirty="0"/>
              <a:t>Ex: 	</a:t>
            </a:r>
            <a:r>
              <a:rPr lang="en-US" i="1" dirty="0"/>
              <a:t>Write an electron capture for the conversion of beryllium to lithium.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535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175678"/>
              </p:ext>
            </p:extLst>
          </p:nvPr>
        </p:nvGraphicFramePr>
        <p:xfrm>
          <a:off x="685800" y="3275014"/>
          <a:ext cx="562791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3" imgW="1790700" imgH="266700" progId="Equation.DSMT4">
                  <p:embed/>
                </p:oleObj>
              </mc:Choice>
              <mc:Fallback>
                <p:oleObj name="Equation" r:id="rId3" imgW="1790700" imgH="266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75014"/>
                        <a:ext cx="5627914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 descr="http://images.tutorvista.com/cms/images/46/Electron-capture.pn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4876800"/>
            <a:ext cx="3650974" cy="187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8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Radioactive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534400" cy="22860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/>
              <a:t>Half life </a:t>
            </a:r>
            <a:r>
              <a:rPr lang="en-US" dirty="0"/>
              <a:t>is the time required for half of a sample to undergo nuclear decay</a:t>
            </a:r>
          </a:p>
          <a:p>
            <a:r>
              <a:rPr lang="en-US" u="sng" dirty="0"/>
              <a:t>Ex:</a:t>
            </a:r>
            <a:r>
              <a:rPr lang="en-US" dirty="0"/>
              <a:t>	The half-life of Molybdenum-99 is 67 hours.  How much of a 100mg sample is left after 335 hours?  Sketch the first five half lives of this isotope.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684490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30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b="1" dirty="0"/>
              <a:t>Nuclear Fission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5488"/>
            <a:ext cx="8534400" cy="2627313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splitting an atom into many particles by bombardment with </a:t>
            </a:r>
            <a:r>
              <a:rPr lang="en-US" u="sng" dirty="0"/>
              <a:t>neutrons</a:t>
            </a:r>
          </a:p>
          <a:p>
            <a:pPr lvl="0"/>
            <a:r>
              <a:rPr lang="en-US" dirty="0"/>
              <a:t>this allows additional fission reactions, called a </a:t>
            </a:r>
            <a:r>
              <a:rPr lang="en-US" b="1" i="1" dirty="0"/>
              <a:t>chain reaction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290" name="Picture 2" descr="http://images.tutorvista.com/cms/images/38/nuclear-fission-diagram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324600" cy="493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14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b="1" dirty="0"/>
              <a:t>Nuclear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534400" cy="228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Combining two (or more) nuclei to form a new, stable nucleus</a:t>
            </a:r>
            <a:endParaRPr lang="en-US" sz="2400" dirty="0"/>
          </a:p>
          <a:p>
            <a:pPr lvl="1"/>
            <a:r>
              <a:rPr lang="en-US" dirty="0"/>
              <a:t>Since the new nucleus is more stable, energy is released</a:t>
            </a:r>
            <a:br>
              <a:rPr lang="en-US" dirty="0"/>
            </a:br>
            <a:endParaRPr lang="en-US" sz="2000" dirty="0"/>
          </a:p>
          <a:p>
            <a:r>
              <a:rPr lang="en-US" dirty="0"/>
              <a:t>This is how </a:t>
            </a:r>
            <a:r>
              <a:rPr lang="en-US" b="1" i="1" dirty="0"/>
              <a:t>stars</a:t>
            </a:r>
            <a:r>
              <a:rPr lang="en-US" dirty="0"/>
              <a:t> produce energy, and new elements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266" name="Picture 2" descr="Nuclear_fusion"/>
          <p:cNvPicPr>
            <a:picLocks noChangeAspect="1" noChangeArrowheads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7963"/>
            <a:ext cx="3483207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69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7410" name="Picture 2" descr="https://upload.wikimedia.org/wikipedia/commons/f/f3/Nucleosynthesis_in_a_st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610600" cy="669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22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3920"/>
            <a:ext cx="6508750" cy="1143000"/>
          </a:xfrm>
        </p:spPr>
        <p:txBody>
          <a:bodyPr/>
          <a:lstStyle/>
          <a:p>
            <a:r>
              <a:rPr lang="en-US" dirty="0"/>
              <a:t>How stars produce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8434" name="Picture 2" descr="http://images.flatworldknowledge.com/averillfwk/averillfwk-fig20_0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66" y="1466920"/>
            <a:ext cx="912693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4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914400"/>
          </a:xfrm>
        </p:spPr>
        <p:txBody>
          <a:bodyPr/>
          <a:lstStyle/>
          <a:p>
            <a:r>
              <a:rPr lang="en-US" b="1" dirty="0"/>
              <a:t>Nuclear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388619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energy can be generated at a controlled rate using nuclear fission</a:t>
            </a:r>
          </a:p>
          <a:p>
            <a:r>
              <a:rPr lang="en-US" dirty="0"/>
              <a:t>fissionable material (about 3% </a:t>
            </a:r>
            <a:r>
              <a:rPr lang="en-US" baseline="30000" dirty="0"/>
              <a:t>235</a:t>
            </a:r>
            <a:r>
              <a:rPr lang="en-US" sz="2800" dirty="0"/>
              <a:t>U</a:t>
            </a:r>
            <a:r>
              <a:rPr lang="en-US" dirty="0"/>
              <a:t> instead of the regular .7%) is allowed to react</a:t>
            </a:r>
          </a:p>
          <a:p>
            <a:pPr lvl="1"/>
            <a:r>
              <a:rPr lang="en-US" dirty="0"/>
              <a:t>this, in turn, vaporizes water which drives a steam turbine to produce electric current</a:t>
            </a:r>
            <a:endParaRPr lang="en-US" sz="2000" dirty="0"/>
          </a:p>
          <a:p>
            <a:pPr lvl="1"/>
            <a:r>
              <a:rPr lang="en-US" dirty="0"/>
              <a:t>a continuous water source is necessary to cool and recycle the process water</a:t>
            </a:r>
            <a:endParaRPr lang="en-US" sz="2000" dirty="0"/>
          </a:p>
          <a:p>
            <a:pPr lvl="1"/>
            <a:r>
              <a:rPr lang="en-US" dirty="0"/>
              <a:t>control rods can be moved in and out to absorb neutrons if necessary (to control fission)</a:t>
            </a:r>
            <a:endParaRPr lang="en-US" sz="20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98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Nuclear Power Plant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4338" name="Picture 2" descr="http://media-3.web.britannica.com/eb-media/62/162162-004-0EED602E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65" y="1143000"/>
            <a:ext cx="846313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892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d7LO8lL4Ai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38609"/>
            <a:ext cx="9117851" cy="51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Topics in Nuclear Chem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534400" cy="2286000"/>
          </a:xfrm>
        </p:spPr>
        <p:txBody>
          <a:bodyPr/>
          <a:lstStyle/>
          <a:p>
            <a:r>
              <a:rPr lang="en-US" dirty="0"/>
              <a:t>Isotopes Review</a:t>
            </a:r>
          </a:p>
          <a:p>
            <a:pPr lvl="1"/>
            <a:r>
              <a:rPr lang="en-US" dirty="0"/>
              <a:t>Stability of Isotopes</a:t>
            </a:r>
          </a:p>
          <a:p>
            <a:r>
              <a:rPr lang="en-US" dirty="0"/>
              <a:t>Methods of Decay</a:t>
            </a:r>
          </a:p>
          <a:p>
            <a:r>
              <a:rPr lang="en-US" dirty="0"/>
              <a:t>Fission v Fusion</a:t>
            </a:r>
          </a:p>
          <a:p>
            <a:r>
              <a:rPr lang="en-US" dirty="0"/>
              <a:t>Power Plants</a:t>
            </a:r>
          </a:p>
          <a:p>
            <a:r>
              <a:rPr lang="en-US" dirty="0"/>
              <a:t>Weapons</a:t>
            </a:r>
          </a:p>
          <a:p>
            <a:r>
              <a:rPr lang="en-US" dirty="0"/>
              <a:t>By the end of the unit, we should be able to:</a:t>
            </a:r>
          </a:p>
          <a:p>
            <a:pPr lvl="1"/>
            <a:r>
              <a:rPr lang="en-US" dirty="0"/>
              <a:t>Write nuclear reactions</a:t>
            </a:r>
          </a:p>
          <a:p>
            <a:pPr lvl="1"/>
            <a:r>
              <a:rPr lang="en-US" dirty="0"/>
              <a:t>Identify a fission vs a fusion reaction</a:t>
            </a:r>
          </a:p>
          <a:p>
            <a:pPr lvl="1"/>
            <a:r>
              <a:rPr lang="en-US" dirty="0"/>
              <a:t> Conduct an informed debate the use of nuclear energy and weapons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66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Chernobyl Meltdown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534400" cy="2286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Chernobyl (Ukraine) April 26, 1986</a:t>
            </a:r>
            <a:endParaRPr lang="en-US" sz="2200" dirty="0"/>
          </a:p>
          <a:p>
            <a:pPr lvl="1"/>
            <a:r>
              <a:rPr lang="en-US" dirty="0"/>
              <a:t>Routine safety test with several simple (preventable) mistakes</a:t>
            </a:r>
            <a:endParaRPr lang="en-US" sz="2000" dirty="0"/>
          </a:p>
          <a:p>
            <a:pPr lvl="1"/>
            <a:r>
              <a:rPr lang="en-US" dirty="0"/>
              <a:t>Meltdown/Explosion due to </a:t>
            </a:r>
            <a:r>
              <a:rPr lang="en-US" u="sng" dirty="0"/>
              <a:t>		</a:t>
            </a:r>
            <a:r>
              <a:rPr lang="en-US" dirty="0"/>
              <a:t> control rods removed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42" name="Picture 2" descr="http://inapcache.boston.com/universal/site_graphics/blogs/bigpicture/chernobyl_25th_anniversary/b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43137"/>
            <a:ext cx="5181600" cy="430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81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508750" cy="1143000"/>
          </a:xfrm>
        </p:spPr>
        <p:txBody>
          <a:bodyPr/>
          <a:lstStyle/>
          <a:p>
            <a:r>
              <a:rPr lang="en-US" dirty="0"/>
              <a:t>Chernobyl plant schematic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266" name="Picture 2" descr="RBMK 1000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32234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80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3988"/>
            <a:ext cx="6508750" cy="1143000"/>
          </a:xfrm>
        </p:spPr>
        <p:txBody>
          <a:bodyPr/>
          <a:lstStyle/>
          <a:p>
            <a:r>
              <a:rPr lang="en-US" dirty="0"/>
              <a:t>Chernobyl repairs, Oct 1986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 descr="https://cdn.theatlantic.com/assets/media/img/photo/2011/03/the-chernobyl-disaster-25-years-ago/c03_51952990/main_900.jpg?14205218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3498"/>
            <a:ext cx="8366396" cy="533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81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508750" cy="1143000"/>
          </a:xfrm>
        </p:spPr>
        <p:txBody>
          <a:bodyPr/>
          <a:lstStyle/>
          <a:p>
            <a:r>
              <a:rPr lang="en-US" dirty="0"/>
              <a:t>Chernobyl shell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290" name="Picture 2" descr="http://www.telegraph.co.uk/content/dam/video_previews/v/x/vxmnb3nze6sqpdetlf6vz-pe0ybqdjtm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2431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151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325"/>
            <a:ext cx="6508750" cy="573088"/>
          </a:xfrm>
        </p:spPr>
        <p:txBody>
          <a:bodyPr/>
          <a:lstStyle/>
          <a:p>
            <a:r>
              <a:rPr lang="en-US" dirty="0"/>
              <a:t>Three Mile Island “incident”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534400" cy="2286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Three Mile Island (Pennsylvania, USA) March 28, 1979</a:t>
            </a:r>
            <a:endParaRPr lang="en-US" sz="2200" dirty="0"/>
          </a:p>
          <a:p>
            <a:pPr lvl="2"/>
            <a:r>
              <a:rPr lang="en-US" dirty="0"/>
              <a:t>Partial meltdown due to coolant inlet malfunction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9458" name="Picture 2" descr="http://caravantomidnight.com/wp-content/uploads/2015/04/3-mile-2-No.-2-reactor-three-mile-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20" y="1981200"/>
            <a:ext cx="4329555" cy="243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indyweek.com/pdf/042209/TM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79" y="1752600"/>
            <a:ext cx="4515548" cy="506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75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/>
              <a:t>Fukushima Daiichi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5488"/>
            <a:ext cx="8534400" cy="262731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Fukushima Daiichi (Japan) March 11, 2011</a:t>
            </a:r>
            <a:endParaRPr lang="en-US" sz="2200" dirty="0"/>
          </a:p>
          <a:p>
            <a:pPr lvl="1"/>
            <a:r>
              <a:rPr lang="en-US" dirty="0"/>
              <a:t>Earthquake causes tsunami; impact and flood cause leak of nuclear materials</a:t>
            </a:r>
            <a:endParaRPr lang="en-US" sz="2000" dirty="0"/>
          </a:p>
          <a:p>
            <a:pPr lvl="1"/>
            <a:r>
              <a:rPr lang="en-US" dirty="0"/>
              <a:t>Spent fuel (waste) also leaked into the ocean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AutoShape 2" descr="http://www.world-nuclear.org/uploadedImages/org/info/BWR%203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://www.world-nuclear.org/uploadedImages/org/info/BWR%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0" y="2097089"/>
            <a:ext cx="545910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thesuperfins.com/wp-content/uploads/2016/03/fukushima-nuclear-explosion-charity-owl-657x4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55"/>
          <a:stretch/>
        </p:blipFill>
        <p:spPr bwMode="auto">
          <a:xfrm>
            <a:off x="5309011" y="3276600"/>
            <a:ext cx="3924299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92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6386" name="Picture 2" descr="http://www.cbc.ca/news2/interactives/japan-fukushima/gfx/japan-evacuationzones-7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3297"/>
            <a:ext cx="8727585" cy="49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299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508750" cy="762000"/>
          </a:xfrm>
        </p:spPr>
        <p:txBody>
          <a:bodyPr/>
          <a:lstStyle/>
          <a:p>
            <a:r>
              <a:rPr lang="en-US" dirty="0"/>
              <a:t>Fukushima Daiichi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5362" name="Picture 2" descr="http://1.bp.blogspot.com/-NoctyklmIrM/T2NYS54APiI/AAAAAAAASTw/kGam_nZIZq0/s1600/nuclear%2Bfallout%2B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19200"/>
            <a:ext cx="888200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63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BdbitRlbLD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442" y="914400"/>
            <a:ext cx="907626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57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Nuclear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672" y="838200"/>
            <a:ext cx="8534400" cy="228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Benefits</a:t>
            </a:r>
            <a:endParaRPr lang="en-US" sz="2400" dirty="0"/>
          </a:p>
          <a:p>
            <a:pPr lvl="1"/>
            <a:r>
              <a:rPr lang="en-US" dirty="0"/>
              <a:t>Comparison of 1000MW power</a:t>
            </a:r>
            <a:endParaRPr lang="en-US" sz="2000" dirty="0"/>
          </a:p>
          <a:p>
            <a:pPr lvl="2"/>
            <a:r>
              <a:rPr lang="en-US" dirty="0"/>
              <a:t>1.0666 kg uranium</a:t>
            </a:r>
            <a:endParaRPr lang="en-US" sz="2000" dirty="0"/>
          </a:p>
          <a:p>
            <a:pPr lvl="2"/>
            <a:r>
              <a:rPr lang="en-US" dirty="0"/>
              <a:t>10,600 tons of coal</a:t>
            </a:r>
            <a:endParaRPr lang="en-US" sz="2000" dirty="0"/>
          </a:p>
          <a:p>
            <a:pPr lvl="1"/>
            <a:r>
              <a:rPr lang="en-US" dirty="0"/>
              <a:t>No CO</a:t>
            </a:r>
            <a:r>
              <a:rPr lang="en-US" baseline="-25000" dirty="0"/>
              <a:t>2</a:t>
            </a:r>
            <a:r>
              <a:rPr lang="en-US" dirty="0"/>
              <a:t> emissions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7410" name="Picture 2" descr="Image result for nuclear power us stat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94" y="1066801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artoftheday_2584_Age_of_nuclear_reactors_n.jpg (960×68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1853"/>
            <a:ext cx="5638800" cy="401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25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1219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Remember ISOTOPES?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534400" cy="1828801"/>
          </a:xfrm>
          <a:solidFill>
            <a:schemeClr val="bg1"/>
          </a:solidFill>
        </p:spPr>
        <p:txBody>
          <a:bodyPr/>
          <a:lstStyle/>
          <a:p>
            <a:pPr marL="228600" lvl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a typeface="Times New Roman" panose="02020603050405020304" pitchFamily="18" charset="0"/>
              </a:rPr>
              <a:t>Any unique atom (that is, isotope of an element) is called a </a:t>
            </a:r>
            <a:r>
              <a:rPr lang="en-US" sz="2200" b="1" u="sng" dirty="0">
                <a:ea typeface="Times New Roman" panose="02020603050405020304" pitchFamily="18" charset="0"/>
              </a:rPr>
              <a:t>nuclide</a:t>
            </a:r>
          </a:p>
          <a:p>
            <a:pPr marL="228600"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Protons and neutrons in a nucleus are called </a:t>
            </a:r>
            <a:r>
              <a:rPr lang="en-US" sz="2400" b="1" u="sng" dirty="0">
                <a:ea typeface="Times New Roman" panose="02020603050405020304" pitchFamily="18" charset="0"/>
              </a:rPr>
              <a:t>nucleons</a:t>
            </a:r>
            <a:endParaRPr lang="en-US" sz="2400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44" name="Picture 4" descr="http://www.chemtech.org/cn/cn1405/image/3-isotope-notation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7" y="2971800"/>
            <a:ext cx="818761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93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Nuclear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53990"/>
            <a:ext cx="8534400" cy="2627313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Nuclear waste still not figured out</a:t>
            </a:r>
            <a:endParaRPr lang="en-US" sz="2400" dirty="0"/>
          </a:p>
          <a:p>
            <a:pPr lvl="1"/>
            <a:r>
              <a:rPr lang="en-US" dirty="0"/>
              <a:t>spent radioactive material packaged in “glass” and buried underground using robots</a:t>
            </a:r>
            <a:endParaRPr lang="en-US" sz="2000" dirty="0"/>
          </a:p>
          <a:p>
            <a:pPr lvl="1"/>
            <a:r>
              <a:rPr lang="en-US" dirty="0"/>
              <a:t>Proposed Yucca Mountain site not approved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2" descr="Image result for nuclear waste dispos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70" y="2205123"/>
            <a:ext cx="5639030" cy="451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39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0"/>
            <a:ext cx="6508750" cy="1600200"/>
          </a:xfrm>
        </p:spPr>
        <p:txBody>
          <a:bodyPr/>
          <a:lstStyle/>
          <a:p>
            <a:r>
              <a:rPr lang="en-US" dirty="0"/>
              <a:t>Radioactive waste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 descr="Image result for nuclear waste dispos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16" y="2514601"/>
            <a:ext cx="5611842" cy="431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ORP Fuel Stor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1"/>
            <a:ext cx="3869397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51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Nuclear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16452"/>
              </p:ext>
            </p:extLst>
          </p:nvPr>
        </p:nvGraphicFramePr>
        <p:xfrm>
          <a:off x="238539" y="838200"/>
          <a:ext cx="8534400" cy="5407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91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Nuclear Weapons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2743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these were originally developed during </a:t>
            </a:r>
            <a:r>
              <a:rPr lang="en-US" b="1" u="sng" dirty="0"/>
              <a:t>WWII</a:t>
            </a:r>
            <a:r>
              <a:rPr lang="en-US" dirty="0"/>
              <a:t> based on the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research of the Italian scientist </a:t>
            </a:r>
            <a:r>
              <a:rPr lang="en-US" b="1" u="sng" dirty="0"/>
              <a:t>Enrico Fermi</a:t>
            </a:r>
            <a:r>
              <a:rPr lang="en-US" dirty="0"/>
              <a:t> at Columbia and U. of Chicago</a:t>
            </a:r>
          </a:p>
          <a:p>
            <a:r>
              <a:rPr lang="en-US" dirty="0"/>
              <a:t>original idea came from German scientists, which led to the assumption that Germany was developing a weapon</a:t>
            </a:r>
          </a:p>
          <a:p>
            <a:pPr lvl="1"/>
            <a:r>
              <a:rPr lang="en-US" dirty="0"/>
              <a:t>Einstein’s letter to </a:t>
            </a:r>
            <a:r>
              <a:rPr lang="en-US" b="1" u="sng" dirty="0"/>
              <a:t>FDR</a:t>
            </a:r>
            <a:r>
              <a:rPr lang="en-US" dirty="0"/>
              <a:t> was the key event in the beginning of the </a:t>
            </a:r>
            <a:r>
              <a:rPr lang="en-US" b="1" u="sng" dirty="0"/>
              <a:t>Manhattan Project</a:t>
            </a:r>
            <a:r>
              <a:rPr lang="en-US" dirty="0"/>
              <a:t> in NM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482" name="Picture 2" descr="Atompi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587828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58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508750" cy="762000"/>
          </a:xfrm>
        </p:spPr>
        <p:txBody>
          <a:bodyPr/>
          <a:lstStyle/>
          <a:p>
            <a:r>
              <a:rPr lang="en-US" dirty="0"/>
              <a:t>Manhattan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1506" name="Picture 2" descr="Image result for manhattan proje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399"/>
            <a:ext cx="4800600" cy="229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Image result for manhatta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21" y="571549"/>
            <a:ext cx="3159567" cy="246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i.dailymail.co.uk/i/pix/2013/11/30/article-2516221-19BEFC2500000578-69_634x4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38293"/>
            <a:ext cx="5153880" cy="36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9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08750" cy="1066800"/>
          </a:xfrm>
        </p:spPr>
        <p:txBody>
          <a:bodyPr/>
          <a:lstStyle/>
          <a:p>
            <a:r>
              <a:rPr lang="en-US" dirty="0"/>
              <a:t>Manhattan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2530" name="Picture 2" descr="https://www.americanhistoryusa.com/static/images/calutron-operators-oakridge-19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1" y="2110333"/>
            <a:ext cx="538413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120106-M-LC381-017.gif (250×35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2990850" cy="424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02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914400"/>
          </a:xfrm>
        </p:spPr>
        <p:txBody>
          <a:bodyPr/>
          <a:lstStyle/>
          <a:p>
            <a:r>
              <a:rPr lang="en-US" dirty="0"/>
              <a:t>Trinity Site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8600"/>
            <a:ext cx="9144000" cy="2491969"/>
          </a:xfrm>
          <a:prstGeom prst="rect">
            <a:avLst/>
          </a:prstGeom>
        </p:spPr>
      </p:pic>
      <p:pic>
        <p:nvPicPr>
          <p:cNvPr id="23554" name="Picture 2" descr="http://www.atomicheritage.org/sites/default/files/Jumbo%20on%20trailer%20at%20Pope.%20Loading%20crew%20standing%20by.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5"/>
          <a:stretch/>
        </p:blipFill>
        <p:spPr bwMode="auto">
          <a:xfrm>
            <a:off x="152400" y="1160632"/>
            <a:ext cx="4572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File:Trinity Site Obelisk National Historic Landma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94" y="495300"/>
            <a:ext cx="35433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939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Nuclear Bombs WWII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534400" cy="228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the two nuclear weapons ever used were:</a:t>
            </a:r>
          </a:p>
          <a:p>
            <a:pPr lvl="1"/>
            <a:r>
              <a:rPr lang="en-US" dirty="0"/>
              <a:t>Hiroshima – Little Boy</a:t>
            </a:r>
          </a:p>
          <a:p>
            <a:pPr lvl="1"/>
            <a:r>
              <a:rPr lang="en-US" dirty="0"/>
              <a:t>Nagasaki – Fat Man</a:t>
            </a:r>
          </a:p>
          <a:p>
            <a:pPr lvl="0"/>
            <a:r>
              <a:rPr lang="en-US" dirty="0"/>
              <a:t>the alternative was an invasion of Japan</a:t>
            </a:r>
          </a:p>
          <a:p>
            <a:pPr lvl="1"/>
            <a:r>
              <a:rPr lang="en-US" dirty="0"/>
              <a:t>these weapons effectively ended the war by causing a surrender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5362" name="Picture 2" descr="fat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40" y="3242282"/>
            <a:ext cx="4064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littleb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1"/>
            <a:ext cx="413979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980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08750" cy="838200"/>
          </a:xfrm>
        </p:spPr>
        <p:txBody>
          <a:bodyPr/>
          <a:lstStyle/>
          <a:p>
            <a:r>
              <a:rPr lang="en-US" dirty="0"/>
              <a:t>Nuclear Weapons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059363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Was it worth the suffering to use nuclear weapons to end World War II?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Was it just to use nuclear weapons to end World War II? </a:t>
            </a:r>
            <a:r>
              <a:rPr lang="en-US" sz="2200" dirty="0"/>
              <a:t>Can you rationalize their use?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USA leads the charge on nuclear non-proliferation. Is this country in the best position to lead this international effort considering:</a:t>
            </a:r>
          </a:p>
          <a:p>
            <a:pPr marL="742950" lvl="1" indent="-514350">
              <a:buFont typeface="+mj-lt"/>
              <a:buAutoNum type="romanLcPeriod"/>
            </a:pPr>
            <a:r>
              <a:rPr lang="en-US" sz="2400" dirty="0"/>
              <a:t>USA is the only country to use nuclear weapons during a war</a:t>
            </a:r>
          </a:p>
          <a:p>
            <a:pPr marL="742950" lvl="1" indent="-514350">
              <a:buFont typeface="+mj-lt"/>
              <a:buAutoNum type="romanLcPeriod"/>
            </a:pPr>
            <a:r>
              <a:rPr lang="en-US" sz="2400" dirty="0"/>
              <a:t>USA continues to hold a nuclear arms stockpile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58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Carbon-14 Dating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534400" cy="228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Method of finding the </a:t>
            </a:r>
            <a:r>
              <a:rPr lang="en-US" b="1" dirty="0"/>
              <a:t>approximate</a:t>
            </a:r>
            <a:r>
              <a:rPr lang="en-US" dirty="0"/>
              <a:t> date of an object based on remaining </a:t>
            </a:r>
            <a:r>
              <a:rPr lang="en-US" sz="2800" baseline="30000" dirty="0"/>
              <a:t>14</a:t>
            </a:r>
            <a:r>
              <a:rPr lang="en-US" sz="2800" dirty="0"/>
              <a:t>C</a:t>
            </a:r>
            <a:endParaRPr lang="en-US" sz="2400" dirty="0"/>
          </a:p>
          <a:p>
            <a:pPr lvl="1"/>
            <a:r>
              <a:rPr lang="en-US" dirty="0"/>
              <a:t>There is VERY little carbon-14 in any given sample of carbon </a:t>
            </a:r>
          </a:p>
          <a:p>
            <a:pPr lvl="2"/>
            <a:r>
              <a:rPr lang="en-US" dirty="0"/>
              <a:t>most is </a:t>
            </a:r>
            <a:r>
              <a:rPr lang="en-US" sz="2600" baseline="30000" dirty="0"/>
              <a:t>12</a:t>
            </a:r>
            <a:r>
              <a:rPr lang="en-US" sz="2600" dirty="0"/>
              <a:t>C</a:t>
            </a:r>
            <a:endParaRPr lang="en-US" sz="2200" dirty="0"/>
          </a:p>
          <a:p>
            <a:pPr lvl="0"/>
            <a:r>
              <a:rPr lang="en-US" dirty="0"/>
              <a:t>We compare amounts of carbon-14 and assume a proportion that was probably there initially (a long </a:t>
            </a:r>
            <a:r>
              <a:rPr lang="en-US" dirty="0" err="1"/>
              <a:t>long</a:t>
            </a:r>
            <a:r>
              <a:rPr lang="en-US" dirty="0"/>
              <a:t> time ago)</a:t>
            </a:r>
            <a:endParaRPr lang="en-US" sz="2400" dirty="0"/>
          </a:p>
          <a:p>
            <a:pPr lvl="0"/>
            <a:r>
              <a:rPr lang="en-US" dirty="0"/>
              <a:t>Note: half-life of carbon-14 is 5700 years</a:t>
            </a:r>
            <a:endParaRPr lang="en-US" sz="2400" dirty="0"/>
          </a:p>
          <a:p>
            <a:pPr lvl="1"/>
            <a:r>
              <a:rPr lang="en-US" dirty="0"/>
              <a:t>So, if you have 10g today, in 5700 years only 5g would remain</a:t>
            </a:r>
            <a:endParaRPr lang="en-US" sz="2000" dirty="0"/>
          </a:p>
          <a:p>
            <a:pPr lvl="0"/>
            <a:r>
              <a:rPr lang="en-US" dirty="0"/>
              <a:t>Mostly reliable, but may have errors up to 3000 years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4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Thermodynamic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648200" cy="4343399"/>
          </a:xfrm>
          <a:solidFill>
            <a:schemeClr val="bg1"/>
          </a:solidFill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ea typeface="Times New Roman" panose="02020603050405020304" pitchFamily="18" charset="0"/>
              </a:rPr>
              <a:t>Mass defect</a:t>
            </a:r>
            <a:r>
              <a:rPr lang="en-US" b="1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is the difference between the separated masses of nucleons and the actual nucleus mass</a:t>
            </a:r>
          </a:p>
          <a:p>
            <a:pPr marL="228600"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the amount of </a:t>
            </a:r>
            <a:r>
              <a:rPr lang="en-US" i="1" dirty="0">
                <a:ea typeface="Times New Roman" panose="02020603050405020304" pitchFamily="18" charset="0"/>
              </a:rPr>
              <a:t>mass</a:t>
            </a:r>
            <a:r>
              <a:rPr lang="en-US" dirty="0">
                <a:ea typeface="Times New Roman" panose="02020603050405020304" pitchFamily="18" charset="0"/>
              </a:rPr>
              <a:t> “missing” is the same </a:t>
            </a:r>
            <a:r>
              <a:rPr lang="en-US" i="1" dirty="0">
                <a:ea typeface="Times New Roman" panose="02020603050405020304" pitchFamily="18" charset="0"/>
              </a:rPr>
              <a:t>energy</a:t>
            </a:r>
            <a:r>
              <a:rPr lang="en-US" dirty="0">
                <a:ea typeface="Times New Roman" panose="02020603050405020304" pitchFamily="18" charset="0"/>
              </a:rPr>
              <a:t> holding nucleons together!</a:t>
            </a:r>
            <a:br>
              <a:rPr lang="en-US" dirty="0">
                <a:ea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</a:rPr>
              <a:t>	</a:t>
            </a:r>
            <a:r>
              <a:rPr lang="el-GR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</a:t>
            </a:r>
            <a:r>
              <a:rPr lang="el-GR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Δ 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en-US" sz="4000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i="1" dirty="0">
                <a:ea typeface="Times New Roman" panose="02020603050405020304" pitchFamily="18" charset="0"/>
              </a:rPr>
              <a:t>	</a:t>
            </a:r>
            <a:r>
              <a:rPr lang="en-US" dirty="0">
                <a:ea typeface="Times New Roman" panose="02020603050405020304" pitchFamily="18" charset="0"/>
              </a:rPr>
              <a:t>	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Ex:  Use the values in the figure shown to find the mass defect of one mole of 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sz="2800" dirty="0">
                <a:ea typeface="Times New Roman" panose="02020603050405020304" pitchFamily="18" charset="0"/>
              </a:rPr>
              <a:t>H</a:t>
            </a:r>
            <a:r>
              <a:rPr lang="en-US" dirty="0">
                <a:ea typeface="Times New Roman" panose="02020603050405020304" pitchFamily="18" charset="0"/>
              </a:rPr>
              <a:t> atoms.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Amu measurements are in grams but energy in Joules requires kilogram conversion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2" name="Picture 4" descr="http://chemwiki.ucdavis.edu/@api/deki/files/16119/20.15.jpg?revision=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19" y="914400"/>
            <a:ext cx="4099707" cy="32003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26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Carbon-14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6386" name="Picture 2" descr="http://sdsu-physics.org/physics180/physics180B/p180b_images/carbon14cycle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3657600" cy="571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691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Radioactive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534400" cy="228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Radiotracers:  allow doctors to follow a radioactive food/drug through the body</a:t>
            </a:r>
            <a:endParaRPr lang="en-US" sz="2400" dirty="0"/>
          </a:p>
          <a:p>
            <a:pPr lvl="1"/>
            <a:r>
              <a:rPr lang="en-US" dirty="0"/>
              <a:t>Allows careful monitoring</a:t>
            </a:r>
            <a:endParaRPr lang="en-US" sz="2000" dirty="0"/>
          </a:p>
          <a:p>
            <a:pPr lvl="0"/>
            <a:r>
              <a:rPr lang="en-US" dirty="0"/>
              <a:t>Positron emission tomography (PET)</a:t>
            </a:r>
            <a:endParaRPr lang="en-US" sz="2400" dirty="0"/>
          </a:p>
          <a:p>
            <a:pPr lvl="1"/>
            <a:r>
              <a:rPr lang="en-US" dirty="0"/>
              <a:t>Labelled molecules are checked for how they are metabolized</a:t>
            </a:r>
            <a:endParaRPr lang="en-US" sz="2000" dirty="0"/>
          </a:p>
          <a:p>
            <a:pPr lvl="1"/>
            <a:r>
              <a:rPr lang="en-US" dirty="0"/>
              <a:t>Abnormalities may be sensed</a:t>
            </a:r>
            <a:endParaRPr lang="en-US" sz="2000" dirty="0"/>
          </a:p>
          <a:p>
            <a:pPr lvl="0"/>
            <a:r>
              <a:rPr lang="en-US" dirty="0"/>
              <a:t>Radiation therapy</a:t>
            </a:r>
            <a:endParaRPr lang="en-US" sz="2400" dirty="0"/>
          </a:p>
          <a:p>
            <a:pPr lvl="1"/>
            <a:r>
              <a:rPr lang="en-US" dirty="0"/>
              <a:t>large radiation doses destroy tumors (side effects almost certain)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02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508750" cy="649288"/>
          </a:xfrm>
        </p:spPr>
        <p:txBody>
          <a:bodyPr/>
          <a:lstStyle/>
          <a:p>
            <a:r>
              <a:rPr lang="en-US" dirty="0"/>
              <a:t>Irradiated food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e6AKh_tLy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176" y="1447800"/>
            <a:ext cx="907626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0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Kinetic 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1"/>
            <a:ext cx="8839200" cy="2286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_</a:t>
            </a:r>
            <a:r>
              <a:rPr lang="en-US" b="1" u="sng" dirty="0"/>
              <a:t>radioactive </a:t>
            </a:r>
            <a:r>
              <a:rPr lang="en-US" b="1" u="sng" dirty="0" err="1"/>
              <a:t>decay</a:t>
            </a:r>
            <a:r>
              <a:rPr lang="en-US" dirty="0" err="1"/>
              <a:t>_:a</a:t>
            </a:r>
            <a:r>
              <a:rPr lang="en-US" dirty="0"/>
              <a:t> special decomposition process by which the nucleus decomposes into several particles and/or energy</a:t>
            </a:r>
          </a:p>
          <a:p>
            <a:r>
              <a:rPr lang="en-US" i="1" dirty="0"/>
              <a:t>What are some considerations?</a:t>
            </a:r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. All nuclides with 84 or more protons are UNSTABLE</a:t>
            </a:r>
          </a:p>
          <a:p>
            <a:r>
              <a:rPr lang="en-US" dirty="0"/>
              <a:t>ii. Lighter nuclides are stable when the ratio of neutrons to protons is: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These fall in the </a:t>
            </a:r>
            <a:r>
              <a:rPr lang="en-US" b="1" u="sng" dirty="0"/>
              <a:t>valley of stability</a:t>
            </a:r>
          </a:p>
          <a:p>
            <a:r>
              <a:rPr lang="en-US" dirty="0"/>
              <a:t>There are some </a:t>
            </a:r>
            <a:r>
              <a:rPr lang="en-US" b="1" u="sng" dirty="0"/>
              <a:t>magic numbers</a:t>
            </a:r>
            <a:r>
              <a:rPr lang="en-US" dirty="0"/>
              <a:t> of protons and/or neutrons that produce stable nuclei </a:t>
            </a:r>
          </a:p>
          <a:p>
            <a:pPr lvl="1"/>
            <a:r>
              <a:rPr lang="en-US" dirty="0"/>
              <a:t>2, 8, 20, 50, 82, 126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0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52"/>
            <a:ext cx="4876800" cy="67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32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Nuclear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534400" cy="228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b="1" dirty="0"/>
              <a:t>α – particle production</a:t>
            </a:r>
            <a:endParaRPr lang="en-US" dirty="0"/>
          </a:p>
          <a:p>
            <a:pPr lvl="0"/>
            <a:r>
              <a:rPr lang="en-US" dirty="0"/>
              <a:t>for most heavy particles, they decay as an α – particle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580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6302"/>
              </p:ext>
            </p:extLst>
          </p:nvPr>
        </p:nvGraphicFramePr>
        <p:xfrm>
          <a:off x="685800" y="2285999"/>
          <a:ext cx="4430480" cy="83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3" imgW="1409088" imgH="266584" progId="Equation.DSMT4">
                  <p:embed/>
                </p:oleObj>
              </mc:Choice>
              <mc:Fallback>
                <p:oleObj name="Equation" r:id="rId3" imgW="1409088" imgH="26658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5999"/>
                        <a:ext cx="4430480" cy="8381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85799" y="3352800"/>
            <a:ext cx="113121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496234"/>
              </p:ext>
            </p:extLst>
          </p:nvPr>
        </p:nvGraphicFramePr>
        <p:xfrm>
          <a:off x="685799" y="3924297"/>
          <a:ext cx="3871681" cy="83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5" imgW="1231366" imgH="266584" progId="Equation.DSMT4">
                  <p:embed/>
                </p:oleObj>
              </mc:Choice>
              <mc:Fallback>
                <p:oleObj name="Equation" r:id="rId5" imgW="1231366" imgH="26658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3924297"/>
                        <a:ext cx="3871681" cy="8381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73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Nuclear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534400" cy="228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b="1" dirty="0"/>
              <a:t>β – particle production</a:t>
            </a:r>
            <a:endParaRPr lang="en-US" dirty="0"/>
          </a:p>
          <a:p>
            <a:pPr lvl="0"/>
            <a:r>
              <a:rPr lang="en-US" dirty="0"/>
              <a:t>This occurs when a neutron becomes a proton</a:t>
            </a:r>
          </a:p>
          <a:p>
            <a:r>
              <a:rPr lang="en-US" dirty="0"/>
              <a:t>Results in the release of an electron </a:t>
            </a:r>
          </a:p>
          <a:p>
            <a:pPr lvl="0"/>
            <a:r>
              <a:rPr lang="en-US" dirty="0"/>
              <a:t>The electron accounts for the mass and charge difference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257800" y="1981199"/>
            <a:ext cx="202130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647106"/>
              </p:ext>
            </p:extLst>
          </p:nvPr>
        </p:nvGraphicFramePr>
        <p:xfrm>
          <a:off x="5257800" y="1981200"/>
          <a:ext cx="55154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3" imgW="241091" imgH="266469" progId="Equation.DSMT4">
                  <p:embed/>
                </p:oleObj>
              </mc:Choice>
              <mc:Fallback>
                <p:oleObj name="Equation" r:id="rId3" imgW="241091" imgH="2664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81200"/>
                        <a:ext cx="551543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62000" y="3560763"/>
            <a:ext cx="134666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679856"/>
              </p:ext>
            </p:extLst>
          </p:nvPr>
        </p:nvGraphicFramePr>
        <p:xfrm>
          <a:off x="761999" y="3560764"/>
          <a:ext cx="4498665" cy="858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5" imgW="1396394" imgH="266584" progId="Equation.DSMT4">
                  <p:embed/>
                </p:oleObj>
              </mc:Choice>
              <mc:Fallback>
                <p:oleObj name="Equation" r:id="rId5" imgW="1396394" imgH="26658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99" y="3560764"/>
                        <a:ext cx="4498665" cy="858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63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08750" cy="573088"/>
          </a:xfrm>
        </p:spPr>
        <p:txBody>
          <a:bodyPr/>
          <a:lstStyle/>
          <a:p>
            <a:r>
              <a:rPr lang="en-US" dirty="0"/>
              <a:t>Nuclear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534400" cy="2286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b="1" dirty="0"/>
              <a:t>γ – ray production</a:t>
            </a:r>
            <a:endParaRPr lang="en-US" dirty="0"/>
          </a:p>
          <a:p>
            <a:pPr lvl="0"/>
            <a:r>
              <a:rPr lang="en-US" dirty="0"/>
              <a:t>High energy </a:t>
            </a:r>
            <a:r>
              <a:rPr lang="en-US" u="sng" dirty="0"/>
              <a:t>	</a:t>
            </a:r>
            <a:r>
              <a:rPr lang="en-US" b="1" u="sng" dirty="0"/>
              <a:t>photon </a:t>
            </a:r>
            <a:r>
              <a:rPr lang="en-US" dirty="0"/>
              <a:t>that sometimes accompanies decays</a:t>
            </a:r>
          </a:p>
          <a:p>
            <a:r>
              <a:rPr lang="en-US" dirty="0"/>
              <a:t>Our previous equation is more properly written: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399" y="3047999"/>
            <a:ext cx="115348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39286"/>
              </p:ext>
            </p:extLst>
          </p:nvPr>
        </p:nvGraphicFramePr>
        <p:xfrm>
          <a:off x="450112" y="2674618"/>
          <a:ext cx="582748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3" imgW="1853396" imgH="266584" progId="Equation.DSMT4">
                  <p:embed/>
                </p:oleObj>
              </mc:Choice>
              <mc:Fallback>
                <p:oleObj name="Equation" r:id="rId3" imgW="1853396" imgH="26658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112" y="2674618"/>
                        <a:ext cx="5827486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6" descr="http://www.frankswebspace.org.uk/ScienceAndMaths/physics/physicsGCE/images/penetration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7074" r="6221" b="7396"/>
          <a:stretch>
            <a:fillRect/>
          </a:stretch>
        </p:blipFill>
        <p:spPr bwMode="auto">
          <a:xfrm>
            <a:off x="914400" y="3684821"/>
            <a:ext cx="7086601" cy="302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88877"/>
      </p:ext>
    </p:extLst>
  </p:cSld>
  <p:clrMapOvr>
    <a:masterClrMapping/>
  </p:clrMapOvr>
</p:sld>
</file>

<file path=ppt/theme/theme1.xml><?xml version="1.0" encoding="utf-8"?>
<a:theme xmlns:a="http://schemas.openxmlformats.org/drawingml/2006/main" name="Bosco theme">
  <a:themeElements>
    <a:clrScheme name="Custom 1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00206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sco theme" id="{FA3390E6-56F6-4F2C-9214-7C7D33B1222C}" vid="{F93E8D15-C119-417E-9F40-CD9C9DECB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Bosco theme</Template>
  <TotalTime>4592</TotalTime>
  <Words>926</Words>
  <Application>Microsoft Office PowerPoint</Application>
  <PresentationFormat>On-screen Show (4:3)</PresentationFormat>
  <Paragraphs>185</Paragraphs>
  <Slides>42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ＭＳ Ｐゴシック</vt:lpstr>
      <vt:lpstr>Arial</vt:lpstr>
      <vt:lpstr>Calibri</vt:lpstr>
      <vt:lpstr>Century Gothic</vt:lpstr>
      <vt:lpstr>Times New Roman</vt:lpstr>
      <vt:lpstr>Wingdings 2</vt:lpstr>
      <vt:lpstr>Bosco theme</vt:lpstr>
      <vt:lpstr>Equation</vt:lpstr>
      <vt:lpstr>Nuclear Chemistry</vt:lpstr>
      <vt:lpstr>Topics in Nuclear Chem</vt:lpstr>
      <vt:lpstr>Remember ISOTOPES?</vt:lpstr>
      <vt:lpstr>Thermodynamic Stability</vt:lpstr>
      <vt:lpstr>Kinetic Stability</vt:lpstr>
      <vt:lpstr>PowerPoint Presentation</vt:lpstr>
      <vt:lpstr>Nuclear Decay</vt:lpstr>
      <vt:lpstr>Nuclear Decay</vt:lpstr>
      <vt:lpstr>Nuclear Decay</vt:lpstr>
      <vt:lpstr>Nuclear Decay</vt:lpstr>
      <vt:lpstr>Nuclear Decay</vt:lpstr>
      <vt:lpstr>Radioactive Decay</vt:lpstr>
      <vt:lpstr>Nuclear Fission</vt:lpstr>
      <vt:lpstr>Nuclear Fusion</vt:lpstr>
      <vt:lpstr>PowerPoint Presentation</vt:lpstr>
      <vt:lpstr>How stars produce elements</vt:lpstr>
      <vt:lpstr>Nuclear Power</vt:lpstr>
      <vt:lpstr>Nuclear Power Plant</vt:lpstr>
      <vt:lpstr>PowerPoint Presentation</vt:lpstr>
      <vt:lpstr>Chernobyl Meltdown</vt:lpstr>
      <vt:lpstr>Chernobyl plant schematic</vt:lpstr>
      <vt:lpstr>Chernobyl repairs, Oct 1986</vt:lpstr>
      <vt:lpstr>Chernobyl shell</vt:lpstr>
      <vt:lpstr>Three Mile Island “incident”</vt:lpstr>
      <vt:lpstr>Fukushima Daiichi</vt:lpstr>
      <vt:lpstr>PowerPoint Presentation</vt:lpstr>
      <vt:lpstr>Fukushima Daiichi</vt:lpstr>
      <vt:lpstr>PowerPoint Presentation</vt:lpstr>
      <vt:lpstr>Nuclear Power</vt:lpstr>
      <vt:lpstr>Nuclear Waste</vt:lpstr>
      <vt:lpstr>Radioactive waste</vt:lpstr>
      <vt:lpstr>Nuclear Power</vt:lpstr>
      <vt:lpstr>Nuclear Weapons</vt:lpstr>
      <vt:lpstr>Manhattan Project</vt:lpstr>
      <vt:lpstr>Manhattan Project</vt:lpstr>
      <vt:lpstr>Trinity Site Test</vt:lpstr>
      <vt:lpstr>Nuclear Bombs WWII</vt:lpstr>
      <vt:lpstr>Nuclear Weapons</vt:lpstr>
      <vt:lpstr>Carbon-14 Dating</vt:lpstr>
      <vt:lpstr>Carbon-14 cycle</vt:lpstr>
      <vt:lpstr>Radioactive medicine</vt:lpstr>
      <vt:lpstr>Irradiated food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Equations &amp; Formulas</dc:title>
  <dc:creator>Matt</dc:creator>
  <cp:lastModifiedBy>Matthew Cervantes</cp:lastModifiedBy>
  <cp:revision>82</cp:revision>
  <dcterms:created xsi:type="dcterms:W3CDTF">2014-09-22T12:29:28Z</dcterms:created>
  <dcterms:modified xsi:type="dcterms:W3CDTF">2017-05-04T17:01:51Z</dcterms:modified>
</cp:coreProperties>
</file>