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4"/>
  </p:notesMasterIdLst>
  <p:sldIdLst>
    <p:sldId id="256" r:id="rId2"/>
    <p:sldId id="302" r:id="rId3"/>
    <p:sldId id="260" r:id="rId4"/>
    <p:sldId id="270" r:id="rId5"/>
    <p:sldId id="271" r:id="rId6"/>
    <p:sldId id="272" r:id="rId7"/>
    <p:sldId id="273" r:id="rId8"/>
    <p:sldId id="276" r:id="rId9"/>
    <p:sldId id="274" r:id="rId10"/>
    <p:sldId id="285" r:id="rId11"/>
    <p:sldId id="286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4" r:id="rId22"/>
    <p:sldId id="293" r:id="rId23"/>
    <p:sldId id="275" r:id="rId24"/>
    <p:sldId id="287" r:id="rId25"/>
    <p:sldId id="278" r:id="rId26"/>
    <p:sldId id="288" r:id="rId27"/>
    <p:sldId id="289" r:id="rId28"/>
    <p:sldId id="290" r:id="rId29"/>
    <p:sldId id="277" r:id="rId30"/>
    <p:sldId id="279" r:id="rId31"/>
    <p:sldId id="280" r:id="rId32"/>
    <p:sldId id="281" r:id="rId33"/>
    <p:sldId id="282" r:id="rId34"/>
    <p:sldId id="294" r:id="rId35"/>
    <p:sldId id="291" r:id="rId36"/>
    <p:sldId id="292" r:id="rId37"/>
    <p:sldId id="295" r:id="rId38"/>
    <p:sldId id="296" r:id="rId39"/>
    <p:sldId id="298" r:id="rId40"/>
    <p:sldId id="297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0399-4146-44F7-8112-11A65893694D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AE4AC-2035-4734-BEFB-767B9F5AB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AE4AC-2035-4734-BEFB-767B9F5ABF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61D078C-85C8-484E-A999-DB213B68AA1B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28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B025076-9C5C-4685-8A0B-6A2593060CF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DC9D22-8D79-49BA-8236-11F3D51BD3F5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2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D99792-075A-401C-9409-6542BF540216}" type="slidenum">
              <a:rPr lang="en-US" altLang="en-US" sz="1200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6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F4B053-3262-4669-A6D6-3E16D4C3A548}" type="slidenum">
              <a:rPr lang="en-US" altLang="en-US" sz="120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10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064CBB-F525-4D36-ACDA-CBDECFA9C246}" type="slidenum">
              <a:rPr lang="en-US" altLang="en-US" sz="1200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3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AE5201-AC2F-4BC8-B63E-E723887C23A8}" type="slidenum">
              <a:rPr lang="en-US" altLang="en-US" sz="1200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4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3E39D2E-5029-40D9-979B-A3D280776107}" type="slidenum">
              <a:rPr lang="en-US" altLang="en-US" sz="1200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9C85D4-5791-4E85-80FB-3A11A0A8F911}" type="slidenum">
              <a:rPr lang="en-US" altLang="en-US" sz="1200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45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7AE076-A925-4870-978A-402F344740D3}" type="slidenum">
              <a:rPr lang="en-US" altLang="en-US" sz="120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42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57BC6F-2808-4B6D-A96F-A405407C378A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0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7C1477-0CD9-48DB-B23E-1C9068F0FC8B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47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4186A35-9904-43BC-A844-8C1D77954FD1}" type="slidenum">
              <a:rPr lang="en-US" alt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32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F0FDC8-0E40-4A5A-90E8-358065144393}" type="slidenum">
              <a:rPr lang="en-US" altLang="en-US" sz="1200"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4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AFD34B-2DF3-4A61-8BD3-C18B327ADD47}" type="slidenum">
              <a:rPr lang="en-US" alt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4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3703-FCD7-437C-BF1F-D227A0D07C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5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534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114800"/>
            <a:ext cx="8534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F1DA59-503B-447F-A639-F571E290B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7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fld id="{AC0B9915-EF5E-4AF8-BAE6-DCAFD7EA232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renhall.com/wps/media/objects/476/488428/st030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9.xml"/><Relationship Id="rId4" Type="http://schemas.openxmlformats.org/officeDocument/2006/relationships/hyperlink" Target="http://wps.prenhall.com/wps/media/objects/476/488428/st0303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Properties of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Classification of Matter</a:t>
            </a:r>
            <a:br>
              <a:rPr lang="en-US" altLang="en-US" sz="4000"/>
            </a:br>
            <a:r>
              <a:rPr lang="en-US" altLang="en-US" sz="4000"/>
              <a:t>by Composition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3426D4-41D2-4EB4-9DCA-7552475CAA1D}" type="slidenum">
              <a:rPr lang="en-US" altLang="en-US" sz="220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55300" name="Picture 5" descr="01_04-0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r="18361" b="80605"/>
          <a:stretch>
            <a:fillRect/>
          </a:stretch>
        </p:blipFill>
        <p:spPr bwMode="auto">
          <a:xfrm>
            <a:off x="177800" y="2220913"/>
            <a:ext cx="8839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3124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  <a:defRPr/>
            </a:pPr>
            <a:r>
              <a:rPr lang="en-US" dirty="0">
                <a:latin typeface="Times New Roman" charset="0"/>
              </a:rPr>
              <a:t>One type of particle</a:t>
            </a:r>
          </a:p>
          <a:p>
            <a:pPr>
              <a:buFontTx/>
              <a:buAutoNum type="arabicParenR"/>
              <a:defRPr/>
            </a:pPr>
            <a:r>
              <a:rPr lang="en-US" dirty="0">
                <a:latin typeface="Times New Roman" charset="0"/>
              </a:rPr>
              <a:t>all samples show the same intensive properties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715000" y="4191000"/>
            <a:ext cx="3124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  <a:defRPr/>
            </a:pPr>
            <a:r>
              <a:rPr lang="en-US" dirty="0">
                <a:latin typeface="Times New Roman" charset="0"/>
              </a:rPr>
              <a:t>Multiple types of particles</a:t>
            </a:r>
          </a:p>
          <a:p>
            <a:pPr>
              <a:buFontTx/>
              <a:buAutoNum type="arabicParenR"/>
              <a:defRPr/>
            </a:pPr>
            <a:r>
              <a:rPr lang="en-US" dirty="0">
                <a:latin typeface="Times New Roman" charset="0"/>
              </a:rPr>
              <a:t>samples may show different intensive properties</a:t>
            </a:r>
          </a:p>
        </p:txBody>
      </p:sp>
    </p:spTree>
    <p:extLst>
      <p:ext uri="{BB962C8B-B14F-4D97-AF65-F5344CB8AC3E}">
        <p14:creationId xmlns:p14="http://schemas.microsoft.com/office/powerpoint/2010/main" val="10465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  <p:bldP spid="1361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/>
              <a:t>Classification of Pure Substances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2D3A43-8803-43EA-899B-E7363F90E017}" type="slidenum">
              <a:rPr lang="en-US" altLang="en-US" sz="220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59395" name="Picture 5" descr="01_04-0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r="50754" b="4750"/>
          <a:stretch>
            <a:fillRect/>
          </a:stretch>
        </p:blipFill>
        <p:spPr bwMode="auto">
          <a:xfrm>
            <a:off x="2286000" y="1139825"/>
            <a:ext cx="447992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25908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  <a:defRPr/>
            </a:pPr>
            <a:r>
              <a:rPr lang="en-US" sz="2000" dirty="0">
                <a:latin typeface="Times New Roman" charset="0"/>
              </a:rPr>
              <a:t>made of one type of atom</a:t>
            </a:r>
            <a:br>
              <a:rPr lang="en-US" sz="2000" dirty="0">
                <a:latin typeface="Times New Roman" charset="0"/>
              </a:rPr>
            </a:br>
            <a:endParaRPr lang="en-US" sz="2000" dirty="0">
              <a:latin typeface="Times New Roman" charset="0"/>
            </a:endParaRPr>
          </a:p>
          <a:p>
            <a:pPr>
              <a:buFontTx/>
              <a:buAutoNum type="arabicParenR"/>
              <a:defRPr/>
            </a:pPr>
            <a:r>
              <a:rPr lang="en-US" sz="2000" dirty="0">
                <a:latin typeface="Times New Roman" charset="0"/>
              </a:rPr>
              <a:t>combine together to make compounds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24384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  <a:defRPr/>
            </a:pPr>
            <a:r>
              <a:rPr lang="en-US" sz="2000" dirty="0">
                <a:latin typeface="Times New Roman" charset="0"/>
              </a:rPr>
              <a:t>made of one type of molecule, or array of ions</a:t>
            </a:r>
            <a:br>
              <a:rPr lang="en-US" sz="2000" dirty="0">
                <a:latin typeface="Times New Roman" charset="0"/>
              </a:rPr>
            </a:br>
            <a:endParaRPr lang="en-US" sz="2000" dirty="0">
              <a:latin typeface="Times New Roman" charset="0"/>
            </a:endParaRPr>
          </a:p>
          <a:p>
            <a:pPr>
              <a:buFontTx/>
              <a:buAutoNum type="arabicParenR"/>
              <a:defRPr/>
            </a:pPr>
            <a:r>
              <a:rPr lang="en-US" sz="2000" dirty="0">
                <a:latin typeface="Times New Roman" charset="0"/>
              </a:rPr>
              <a:t>molecules contain 2 or more different kinds of atoms</a:t>
            </a:r>
          </a:p>
        </p:txBody>
      </p:sp>
    </p:spTree>
    <p:extLst>
      <p:ext uri="{BB962C8B-B14F-4D97-AF65-F5344CB8AC3E}">
        <p14:creationId xmlns:p14="http://schemas.microsoft.com/office/powerpoint/2010/main" val="16137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/>
      <p:bldP spid="1382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66115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states of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762000"/>
          </a:xfrm>
        </p:spPr>
        <p:txBody>
          <a:bodyPr/>
          <a:lstStyle/>
          <a:p>
            <a:pPr>
              <a:buNone/>
            </a:pPr>
            <a:r>
              <a:rPr lang="en-US" dirty="0"/>
              <a:t>Please write down the following: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What are the states of matter?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Give an example of  a pure substance from each state of matter.</a:t>
            </a:r>
            <a:r>
              <a:rPr lang="en-US" sz="2400" i="1" dirty="0"/>
              <a:t> Do not use water!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Give an example of something for which you are </a:t>
            </a:r>
            <a:r>
              <a:rPr lang="en-US" sz="2400" b="1" dirty="0"/>
              <a:t>unsure</a:t>
            </a:r>
            <a:r>
              <a:rPr lang="en-US" sz="2400" dirty="0"/>
              <a:t> of its state of matter.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08750" cy="838200"/>
          </a:xfrm>
        </p:spPr>
        <p:txBody>
          <a:bodyPr/>
          <a:lstStyle/>
          <a:p>
            <a:r>
              <a:rPr lang="en-US" dirty="0"/>
              <a:t>The Three Main States</a:t>
            </a:r>
          </a:p>
        </p:txBody>
      </p:sp>
      <p:pic>
        <p:nvPicPr>
          <p:cNvPr id="14338" name="Picture 2" descr="https://encrypted-tbn1.google.com/images?q=tbn:ANd9GcSbc5qMiigU-LxPYA8scsNZwyN8sN3jGpsXa1OvpV9PfcyuM_kA"/>
          <p:cNvPicPr>
            <a:picLocks noChangeAspect="1" noChangeArrowheads="1"/>
          </p:cNvPicPr>
          <p:nvPr/>
        </p:nvPicPr>
        <p:blipFill>
          <a:blip r:embed="rId3" cstate="print"/>
          <a:srcRect r="22581"/>
          <a:stretch>
            <a:fillRect/>
          </a:stretch>
        </p:blipFill>
        <p:spPr bwMode="auto">
          <a:xfrm>
            <a:off x="609600" y="4495800"/>
            <a:ext cx="1752600" cy="1710872"/>
          </a:xfrm>
          <a:prstGeom prst="rect">
            <a:avLst/>
          </a:prstGeom>
          <a:noFill/>
        </p:spPr>
      </p:pic>
      <p:pic>
        <p:nvPicPr>
          <p:cNvPr id="14342" name="Picture 6" descr="http://martine.people.cofc.edu/111LectWeek1_files/image008.jpg"/>
          <p:cNvPicPr>
            <a:picLocks noChangeAspect="1" noChangeArrowheads="1"/>
          </p:cNvPicPr>
          <p:nvPr/>
        </p:nvPicPr>
        <p:blipFill>
          <a:blip r:embed="rId4" cstate="print"/>
          <a:srcRect l="31476" t="35088" r="34426" b="12281"/>
          <a:stretch>
            <a:fillRect/>
          </a:stretch>
        </p:blipFill>
        <p:spPr bwMode="auto">
          <a:xfrm>
            <a:off x="3429000" y="4648200"/>
            <a:ext cx="1295400" cy="1494692"/>
          </a:xfrm>
          <a:prstGeom prst="rect">
            <a:avLst/>
          </a:prstGeom>
          <a:noFill/>
        </p:spPr>
      </p:pic>
      <p:pic>
        <p:nvPicPr>
          <p:cNvPr id="14344" name="Picture 8" descr="https://encrypted-tbn1.google.com/images?q=tbn:ANd9GcTiLHuPmuHcjKUg_Ox0xr0OgktoGFGJYouy5yUHQ-XB2vXBfpOz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724400"/>
            <a:ext cx="1752600" cy="14796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</a:t>
            </a:r>
          </a:p>
        </p:txBody>
      </p:sp>
      <p:pic>
        <p:nvPicPr>
          <p:cNvPr id="10242" name="Picture 2" descr="http://www.saschameinrath.com/files/Ladle%20of%20Liquid%20Nitrog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209800"/>
            <a:ext cx="1771650" cy="2362200"/>
          </a:xfrm>
          <a:prstGeom prst="rect">
            <a:avLst/>
          </a:prstGeom>
          <a:noFill/>
        </p:spPr>
      </p:pic>
      <p:pic>
        <p:nvPicPr>
          <p:cNvPr id="10244" name="Picture 4" descr="http://0.tqn.com/d/chemistry/1/0/2/Q/sodi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362200"/>
            <a:ext cx="2057400" cy="2057400"/>
          </a:xfrm>
          <a:prstGeom prst="rect">
            <a:avLst/>
          </a:prstGeom>
          <a:noFill/>
        </p:spPr>
      </p:pic>
      <p:pic>
        <p:nvPicPr>
          <p:cNvPr id="10246" name="Picture 6" descr="https://www.avogadro-lab-supply.com/item_images/Humboldt%20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286000"/>
            <a:ext cx="138517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508750" cy="1143000"/>
          </a:xfrm>
        </p:spPr>
        <p:txBody>
          <a:bodyPr/>
          <a:lstStyle/>
          <a:p>
            <a:r>
              <a:rPr lang="en-US" dirty="0"/>
              <a:t>Solid Properties</a:t>
            </a:r>
          </a:p>
        </p:txBody>
      </p:sp>
      <p:pic>
        <p:nvPicPr>
          <p:cNvPr id="8194" name="Picture 2" descr="http://engineeronadisk.com/notes_material/images/material2.gif"/>
          <p:cNvPicPr>
            <a:picLocks noChangeAspect="1" noChangeArrowheads="1"/>
          </p:cNvPicPr>
          <p:nvPr/>
        </p:nvPicPr>
        <p:blipFill>
          <a:blip r:embed="rId3" cstate="print"/>
          <a:srcRect l="8654" t="8362" r="2885" b="19164"/>
          <a:stretch>
            <a:fillRect/>
          </a:stretch>
        </p:blipFill>
        <p:spPr bwMode="auto">
          <a:xfrm>
            <a:off x="914400" y="4419600"/>
            <a:ext cx="70104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76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Tightly packed particles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High density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Rigid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Definite shape and volume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lpmmc.grenoble.cnrs.fr/UserFiles/Image/grap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962400"/>
            <a:ext cx="2362199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08750" cy="762000"/>
          </a:xfrm>
        </p:spPr>
        <p:txBody>
          <a:bodyPr/>
          <a:lstStyle/>
          <a:p>
            <a:r>
              <a:rPr lang="en-US" dirty="0"/>
              <a:t>Examples of solids</a:t>
            </a:r>
          </a:p>
        </p:txBody>
      </p:sp>
      <p:pic>
        <p:nvPicPr>
          <p:cNvPr id="27650" name="Picture 2" descr="http://t3.gstatic.com/images?q=tbn:ANd9GcQdQ1Xg3LPl4CRmkiVGU7-wyubkzsyXUS3ujRGD1z4V-8hTDM46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1524000" cy="1524001"/>
          </a:xfrm>
          <a:prstGeom prst="rect">
            <a:avLst/>
          </a:prstGeom>
          <a:noFill/>
        </p:spPr>
      </p:pic>
      <p:pic>
        <p:nvPicPr>
          <p:cNvPr id="27654" name="Picture 6" descr="http://cdn.dickblick.com/items/203/05/20305-single-2ww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2857500" cy="2857500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Trtn4zPQ08FUnRGhh0pOM9aE-iOMtAdVNkcoewf0JPhgIIXhI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600200"/>
            <a:ext cx="2000250" cy="2286001"/>
          </a:xfrm>
          <a:prstGeom prst="rect">
            <a:avLst/>
          </a:prstGeom>
          <a:noFill/>
        </p:spPr>
      </p:pic>
      <p:pic>
        <p:nvPicPr>
          <p:cNvPr id="12290" name="Picture 2" descr="Metal Alloy Stru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267200"/>
            <a:ext cx="2438400" cy="1524000"/>
          </a:xfrm>
          <a:prstGeom prst="rect">
            <a:avLst/>
          </a:prstGeom>
          <a:noFill/>
        </p:spPr>
      </p:pic>
      <p:pic>
        <p:nvPicPr>
          <p:cNvPr id="12298" name="Picture 10" descr="http://www.chemguide.co.uk/CIE/section93/diamon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962400"/>
            <a:ext cx="2238375" cy="18764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382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 alloy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08750" cy="685800"/>
          </a:xfrm>
        </p:spPr>
        <p:txBody>
          <a:bodyPr/>
          <a:lstStyle/>
          <a:p>
            <a:r>
              <a:rPr lang="en-US" dirty="0"/>
              <a:t>Liquid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1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Particles in motion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High density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Definite volume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Indefinite shape  </a:t>
            </a:r>
          </a:p>
          <a:p>
            <a:endParaRPr lang="en-US" dirty="0"/>
          </a:p>
        </p:txBody>
      </p:sp>
      <p:pic>
        <p:nvPicPr>
          <p:cNvPr id="5" name="Picture 4" descr="01_02-01U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1" r="35640" b="5000"/>
          <a:stretch>
            <a:fillRect/>
          </a:stretch>
        </p:blipFill>
        <p:spPr bwMode="auto">
          <a:xfrm>
            <a:off x="5410200" y="304800"/>
            <a:ext cx="22510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08750" cy="914400"/>
          </a:xfrm>
        </p:spPr>
        <p:txBody>
          <a:bodyPr/>
          <a:lstStyle/>
          <a:p>
            <a:r>
              <a:rPr lang="en-US" dirty="0"/>
              <a:t>Examples of liquids</a:t>
            </a:r>
          </a:p>
        </p:txBody>
      </p:sp>
      <p:pic>
        <p:nvPicPr>
          <p:cNvPr id="29704" name="Picture 8" descr="http://0.tqn.com/d/chemistry/1/0/f/9/1/liquidmerc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224308" cy="2971800"/>
          </a:xfrm>
          <a:prstGeom prst="rect">
            <a:avLst/>
          </a:prstGeom>
          <a:noFill/>
        </p:spPr>
      </p:pic>
      <p:pic>
        <p:nvPicPr>
          <p:cNvPr id="8194" name="Picture 2" descr="File:PIA10008 Seas and Lakes on T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3228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Mercury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676400"/>
            <a:ext cx="3962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Methane on</a:t>
            </a:r>
          </a:p>
          <a:p>
            <a:pPr algn="ctr"/>
            <a:r>
              <a:rPr lang="en-US" sz="2400" dirty="0"/>
              <a:t>Saturn’s moon Titan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1219200"/>
          </a:xfrm>
        </p:spPr>
        <p:txBody>
          <a:bodyPr/>
          <a:lstStyle/>
          <a:p>
            <a:r>
              <a:rPr lang="en-US" dirty="0"/>
              <a:t>Gas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Particles in motion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Very low density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Indefinite shape and volume</a:t>
            </a:r>
          </a:p>
        </p:txBody>
      </p:sp>
      <p:pic>
        <p:nvPicPr>
          <p:cNvPr id="4098" name="Picture 2" descr="http://chemwiki.ucdavis.edu/@api/deki/files/4260/=WOOORRRKKKK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429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08750" cy="1066800"/>
          </a:xfrm>
        </p:spPr>
        <p:txBody>
          <a:bodyPr/>
          <a:lstStyle/>
          <a:p>
            <a:r>
              <a:rPr lang="en-US" dirty="0"/>
              <a:t>Examples of gases</a:t>
            </a:r>
          </a:p>
        </p:txBody>
      </p:sp>
      <p:pic>
        <p:nvPicPr>
          <p:cNvPr id="4098" name="Picture 2" descr="File:Edelgase in Entladungsroeh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4979072" cy="2819400"/>
          </a:xfrm>
          <a:prstGeom prst="rect">
            <a:avLst/>
          </a:prstGeom>
          <a:noFill/>
        </p:spPr>
      </p:pic>
      <p:pic>
        <p:nvPicPr>
          <p:cNvPr id="31748" name="Picture 4" descr="http://www.hollywoodoutbreak.com/wp-content/uploads/2011/04/jay_leno_in_white_steam_car_steaming_a_041011-350x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667000"/>
            <a:ext cx="2403733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Noble Gases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838200"/>
          </a:xfrm>
        </p:spPr>
        <p:txBody>
          <a:bodyPr/>
          <a:lstStyle/>
          <a:p>
            <a:r>
              <a:rPr lang="en-US" dirty="0"/>
              <a:t>Compounds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086600" cy="4906963"/>
          </a:xfrm>
        </p:spPr>
        <p:txBody>
          <a:bodyPr/>
          <a:lstStyle/>
          <a:p>
            <a:r>
              <a:rPr lang="en-US" dirty="0"/>
              <a:t>Count the number of atoms of each element in the given compound</a:t>
            </a:r>
          </a:p>
          <a:p>
            <a:pPr marL="0" indent="0">
              <a:buNone/>
            </a:pPr>
            <a:r>
              <a:rPr lang="en-US" dirty="0"/>
              <a:t>a) K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7 units of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6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990600"/>
          </a:xfrm>
        </p:spPr>
        <p:txBody>
          <a:bodyPr/>
          <a:lstStyle/>
          <a:p>
            <a:r>
              <a:rPr lang="en-US" dirty="0"/>
              <a:t>Other States of Matter</a:t>
            </a:r>
          </a:p>
        </p:txBody>
      </p:sp>
      <p:pic>
        <p:nvPicPr>
          <p:cNvPr id="2050" name="Picture 2" descr="http://4.bp.blogspot.com/-CMe9NkHSsaA/Tc-3E3hfvQI/AAAAAAAAAB0/Z44R1YW-0BE/s1600/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895600" cy="2895600"/>
          </a:xfrm>
          <a:prstGeom prst="rect">
            <a:avLst/>
          </a:prstGeom>
          <a:noFill/>
        </p:spPr>
      </p:pic>
      <p:pic>
        <p:nvPicPr>
          <p:cNvPr id="2052" name="Picture 4" descr="http://blogs.msdn.com/blogfiles/mvpglobalsummit/WindowsLiveWriter/DaleChihulyAweInspiringWorksonDisplayinL_ADB3/dale_chihuly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3886200" cy="2584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itchFamily="34" charset="0"/>
              </a:rPr>
              <a:t>Plasmas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44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itchFamily="34" charset="0"/>
              </a:rPr>
              <a:t>Glasses</a:t>
            </a:r>
          </a:p>
        </p:txBody>
      </p:sp>
      <p:pic>
        <p:nvPicPr>
          <p:cNvPr id="3" name="Picture 2" descr="http://t0.gstatic.com/images?q=tbn:ANd9GcTRzIziR2GsaeZ_FVu5xh4ir3wCnPYyy-3RKO2yFYc1r9HzU3f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343525"/>
            <a:ext cx="3028950" cy="1514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480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itchFamily="34" charset="0"/>
              </a:rPr>
              <a:t>Liquid Crystals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508750" cy="1524000"/>
          </a:xfrm>
        </p:spPr>
        <p:txBody>
          <a:bodyPr/>
          <a:lstStyle/>
          <a:p>
            <a:pPr eaLnBrk="1" hangingPunct="1"/>
            <a:r>
              <a:rPr lang="en-US" altLang="en-US"/>
              <a:t>Classifying Matter</a:t>
            </a:r>
            <a:br>
              <a:rPr lang="en-US" altLang="en-US"/>
            </a:br>
            <a:r>
              <a:rPr lang="en-US" altLang="en-US"/>
              <a:t>by Physical State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E5F330-CCFA-4C48-9498-F71B44CC4247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graphicFrame>
        <p:nvGraphicFramePr>
          <p:cNvPr id="2150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2209800"/>
          <a:ext cx="8226425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280400" imgH="2197100" progId="Word.Document.8">
                  <p:embed/>
                </p:oleObj>
              </mc:Choice>
              <mc:Fallback>
                <p:oleObj name="Document" r:id="rId4" imgW="8280400" imgH="21971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26425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7272338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0"/>
              </a:spcBef>
              <a:buFontTx/>
              <a:buChar char="•"/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 Fixed = keeps shape when placed in a container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 Indefinite = takes the shape of the container</a:t>
            </a:r>
          </a:p>
        </p:txBody>
      </p:sp>
    </p:spTree>
    <p:extLst>
      <p:ext uri="{BB962C8B-B14F-4D97-AF65-F5344CB8AC3E}">
        <p14:creationId xmlns:p14="http://schemas.microsoft.com/office/powerpoint/2010/main" val="2246037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Properties of Matter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74763"/>
            <a:ext cx="8686800" cy="4973637"/>
          </a:xfrm>
          <a:solidFill>
            <a:schemeClr val="bg1"/>
          </a:solidFill>
          <a:extLst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hlink"/>
                </a:solidFill>
              </a:rPr>
              <a:t>physical properties</a:t>
            </a:r>
            <a:r>
              <a:rPr lang="en-US" altLang="en-US" sz="2400" dirty="0"/>
              <a:t> are the characteristics of matter that can be changed without changing its composition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characteristics that are directly observable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400" b="1" dirty="0">
                <a:solidFill>
                  <a:schemeClr val="hlink"/>
                </a:solidFill>
              </a:rPr>
              <a:t>chemical properties</a:t>
            </a:r>
            <a:r>
              <a:rPr lang="en-US" altLang="en-US" sz="2400" dirty="0"/>
              <a:t> are the characteristics that determine how the composition of matter changes as a result of contact with other matter or the influence of energy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characteristics that describe the behavior of 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7BECC5-2326-4209-9326-08FA51BC250E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456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609600"/>
          </a:xfrm>
        </p:spPr>
        <p:txBody>
          <a:bodyPr/>
          <a:lstStyle/>
          <a:p>
            <a:r>
              <a:rPr lang="en-US" dirty="0"/>
              <a:t>Mixtures</a:t>
            </a:r>
          </a:p>
        </p:txBody>
      </p:sp>
      <p:pic>
        <p:nvPicPr>
          <p:cNvPr id="2050" name="Picture 2" descr="http://www.ducksters.com/science/chemistry/mix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" y="990600"/>
            <a:ext cx="638432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8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Classification of Mixtures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990600"/>
            <a:ext cx="8991600" cy="52578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hlink"/>
                </a:solidFill>
                <a:ea typeface="+mn-ea"/>
                <a:cs typeface="+mn-cs"/>
              </a:rPr>
              <a:t>Homogeneous</a:t>
            </a:r>
            <a:r>
              <a:rPr lang="en-US" sz="2800" dirty="0">
                <a:ea typeface="+mn-ea"/>
                <a:cs typeface="+mn-cs"/>
              </a:rPr>
              <a:t>: </a:t>
            </a:r>
            <a:r>
              <a:rPr lang="en-US" sz="2400" i="1" dirty="0">
                <a:ea typeface="+mn-ea"/>
                <a:cs typeface="+mn-cs"/>
              </a:rPr>
              <a:t>mixture that has uniform composition throughout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>
                <a:ea typeface="+mn-ea"/>
              </a:rPr>
              <a:t>every piece of a sample has identical characteristics, though another sample with the same components may have different characteristics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>
                <a:ea typeface="+mn-ea"/>
              </a:rPr>
              <a:t>atoms or molecules mixed uniformly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hlink"/>
                </a:solidFill>
                <a:ea typeface="+mn-ea"/>
                <a:cs typeface="+mn-cs"/>
              </a:rPr>
              <a:t>Heterogeneous</a:t>
            </a:r>
            <a:r>
              <a:rPr lang="en-US" sz="2800" dirty="0">
                <a:ea typeface="+mn-ea"/>
                <a:cs typeface="+mn-cs"/>
              </a:rPr>
              <a:t>: </a:t>
            </a:r>
            <a:r>
              <a:rPr lang="en-US" sz="2400" i="1" dirty="0">
                <a:ea typeface="+mn-ea"/>
                <a:cs typeface="+mn-cs"/>
              </a:rPr>
              <a:t>mixture that does not have uniform composition throughout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>
                <a:ea typeface="+mn-ea"/>
              </a:rPr>
              <a:t>contains regions within the sample with different characteristics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>
                <a:ea typeface="+mn-ea"/>
              </a:rPr>
              <a:t>atoms or molecules not mixed uniformly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8AD77B-7291-44BC-9C12-B6C82A417646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01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685800"/>
          </a:xfrm>
        </p:spPr>
        <p:txBody>
          <a:bodyPr/>
          <a:lstStyle/>
          <a:p>
            <a:r>
              <a:rPr lang="en-US" dirty="0"/>
              <a:t>Classify</a:t>
            </a:r>
          </a:p>
        </p:txBody>
      </p:sp>
      <p:pic>
        <p:nvPicPr>
          <p:cNvPr id="1028" name="Picture 4" descr="http://www.davesgaragetc.com/wp-content/uploads/2011/12/ALCOHOL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025434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kJrdLtYZwepWcVPtqcTWtLlsyvLCFjgQNdY2LL94ThSNp995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71" y="4495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wisegeek.com/soda-being-poured-into-a-g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333"/>
            <a:ext cx="2590800" cy="44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RT_ZI009Mmxqqshg4s_UphFgSxlV7WwqpOY5mSOk7qFs9OcrVec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6" y="3657600"/>
            <a:ext cx="2348366" cy="29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o.quizlet.com/DrVxkQvY66F1eFZMRy5IIA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682534"/>
            <a:ext cx="2898866" cy="28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0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8588"/>
            <a:ext cx="7772400" cy="8620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>
                <a:hlinkClick r:id="rId3"/>
              </a:rPr>
              <a:t>Separation of Mixtures</a:t>
            </a:r>
            <a:endParaRPr lang="en-US" altLang="en-US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66788"/>
            <a:ext cx="7162800" cy="167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/>
              <a:t>separate mixtures based on different physical properties of the components</a:t>
            </a:r>
          </a:p>
          <a:p>
            <a:pPr lvl="1" eaLnBrk="1" hangingPunct="1"/>
            <a:r>
              <a:rPr lang="en-US" altLang="en-US" dirty="0"/>
              <a:t>Physical change</a:t>
            </a: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1B1B3DD-2B77-481B-8E83-249A51CB062F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90600" y="2514600"/>
            <a:ext cx="7239000" cy="3763963"/>
            <a:chOff x="624" y="1632"/>
            <a:chExt cx="4560" cy="2371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504" y="3408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Centrifugation &amp;</a:t>
              </a:r>
            </a:p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Decanting</a:t>
              </a: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624" y="3408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Density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3504" y="3072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Evaporation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624" y="3072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Volatility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504" y="2736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 dirty="0">
                  <a:latin typeface="Times New Roman" charset="0"/>
                  <a:ea typeface="ＭＳ Ｐゴシック" charset="0"/>
                  <a:hlinkClick r:id="rId4"/>
                </a:rPr>
                <a:t>Chromatography</a:t>
              </a:r>
              <a:endParaRPr lang="en-US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624" y="2736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Adherence to a Surface</a:t>
              </a: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3504" y="2400"/>
              <a:ext cx="16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 dirty="0">
                  <a:latin typeface="Times New Roman" charset="0"/>
                  <a:ea typeface="ＭＳ Ｐゴシック" charset="0"/>
                  <a:hlinkClick r:id="rId5" action="ppaction://hlinksldjump"/>
                </a:rPr>
                <a:t>Filtration</a:t>
              </a:r>
              <a:endParaRPr lang="en-US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624" y="2400"/>
              <a:ext cx="28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State of Matter (solid/liquid/gas)</a:t>
              </a: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504" y="2016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 dirty="0">
                  <a:latin typeface="Times New Roman" charset="0"/>
                  <a:ea typeface="ＭＳ Ｐゴシック" charset="0"/>
                  <a:hlinkClick r:id="rId6" action="ppaction://hlinksldjump"/>
                </a:rPr>
                <a:t>Distillation</a:t>
              </a:r>
              <a:endParaRPr lang="en-US" dirty="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624" y="2016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Boiling Point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3504" y="1632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 b="1">
                  <a:latin typeface="Times New Roman" charset="0"/>
                  <a:ea typeface="ＭＳ Ｐゴシック" charset="0"/>
                </a:rPr>
                <a:t>Technique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624" y="1632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20000"/>
                <a:defRPr/>
              </a:pPr>
              <a:r>
                <a:rPr lang="en-US" b="1">
                  <a:latin typeface="Times New Roman" charset="0"/>
                  <a:ea typeface="ＭＳ Ｐゴシック" charset="0"/>
                </a:rPr>
                <a:t>Different Physical Property</a:t>
              </a: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624" y="1632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624" y="2016"/>
              <a:ext cx="45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624" y="2352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624" y="273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624" y="3072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624" y="3984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624" y="16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3504" y="1632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5184" y="16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624" y="2016"/>
              <a:ext cx="0" cy="19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5184" y="1872"/>
              <a:ext cx="0" cy="21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624" y="3408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558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Distillation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E047FC-0345-4219-B906-6A09775A4C0C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67587" name="Picture 4" descr="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1371600" y="777875"/>
            <a:ext cx="67056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8430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/>
              <a:t>Filtration</a:t>
            </a: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12E2A53-EBA8-4001-A415-D5696F8678AC}" type="slidenum">
              <a:rPr lang="en-US" altLang="en-US" sz="220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69635" name="Picture 4" descr="0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2438400" y="990600"/>
            <a:ext cx="43783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76924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762000"/>
          </a:xfrm>
        </p:spPr>
        <p:txBody>
          <a:bodyPr/>
          <a:lstStyle/>
          <a:p>
            <a:r>
              <a:rPr lang="en-US" dirty="0"/>
              <a:t>Periodic Table</a:t>
            </a:r>
          </a:p>
        </p:txBody>
      </p:sp>
      <p:pic>
        <p:nvPicPr>
          <p:cNvPr id="3074" name="Picture 2" descr="Blank Periodic tabl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6790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8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838200"/>
          </a:xfrm>
        </p:spPr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Matter is composed of atoms</a:t>
            </a:r>
          </a:p>
          <a:p>
            <a:r>
              <a:rPr lang="en-US" sz="2400" dirty="0"/>
              <a:t>Pure substances may be:</a:t>
            </a:r>
          </a:p>
          <a:p>
            <a:pPr lvl="1"/>
            <a:r>
              <a:rPr lang="en-US" sz="2400" dirty="0"/>
              <a:t>Elemental</a:t>
            </a:r>
          </a:p>
          <a:p>
            <a:pPr lvl="1"/>
            <a:r>
              <a:rPr lang="en-US" sz="2400" dirty="0"/>
              <a:t>Compounds</a:t>
            </a:r>
          </a:p>
          <a:p>
            <a:endParaRPr lang="en-US" dirty="0"/>
          </a:p>
        </p:txBody>
      </p:sp>
      <p:pic>
        <p:nvPicPr>
          <p:cNvPr id="24580" name="Picture 4" descr="http://periodictableworld.com/Samples/011.9/s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2057400" cy="2057400"/>
          </a:xfrm>
          <a:prstGeom prst="rect">
            <a:avLst/>
          </a:prstGeom>
          <a:noFill/>
        </p:spPr>
      </p:pic>
      <p:pic>
        <p:nvPicPr>
          <p:cNvPr id="24582" name="Picture 6" descr="http://amazingrust.com/Experiments/how_to/Images/Chlorine_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1830355" cy="1973123"/>
          </a:xfrm>
          <a:prstGeom prst="rect">
            <a:avLst/>
          </a:prstGeom>
          <a:noFill/>
        </p:spPr>
      </p:pic>
      <p:pic>
        <p:nvPicPr>
          <p:cNvPr id="24584" name="Picture 8" descr="http://www.todayifoundout.com/wp-content/uploads/2013/04/sal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743200" cy="182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3962F94-F412-43CB-A081-CEB2ED09A63F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107525" name="Picture 5" descr="02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02_12-01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96888"/>
          </a:xfrm>
        </p:spPr>
        <p:txBody>
          <a:bodyPr/>
          <a:lstStyle/>
          <a:p>
            <a:pPr eaLnBrk="1" hangingPunct="1"/>
            <a:r>
              <a:rPr lang="en-US" altLang="en-US" dirty="0"/>
              <a:t>Metals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25488"/>
            <a:ext cx="8077200" cy="5522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solids at room temperature (except Hg)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Lustrous</a:t>
            </a:r>
            <a:r>
              <a:rPr lang="en-US" altLang="en-US" sz="2400" dirty="0"/>
              <a:t>: 	   shiny reflective surface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Malleable</a:t>
            </a:r>
            <a:r>
              <a:rPr lang="en-US" altLang="en-US" sz="2400" dirty="0"/>
              <a:t>:	   can be shaped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Ductile</a:t>
            </a:r>
            <a:r>
              <a:rPr lang="en-US" altLang="en-US" sz="2400" dirty="0"/>
              <a:t>:	   drawn or pulled into wires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Conductors</a:t>
            </a:r>
            <a:r>
              <a:rPr lang="en-US" altLang="en-US" sz="2400" dirty="0"/>
              <a:t> of heat </a:t>
            </a:r>
            <a:r>
              <a:rPr lang="en-US" altLang="en-US" sz="2400" i="1" dirty="0"/>
              <a:t>and</a:t>
            </a:r>
            <a:r>
              <a:rPr lang="en-US" altLang="en-US" sz="2400" dirty="0"/>
              <a:t> electricity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lose electrons and form </a:t>
            </a:r>
            <a:r>
              <a:rPr lang="en-US" altLang="en-US" sz="2400" dirty="0" err="1"/>
              <a:t>cations</a:t>
            </a:r>
            <a:r>
              <a:rPr lang="en-US" altLang="en-US" sz="2400" dirty="0"/>
              <a:t> in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about 75% of the elements are metals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lower left on the table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Tro</a:t>
            </a:r>
            <a:r>
              <a:rPr lang="en-US" dirty="0"/>
              <a:t>, Chemistry: A Molecular Approach 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7A921B-DDD7-4A2B-99D8-8E3E2160E2AC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65542" name="Picture 6" descr="02_12-01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5" t="16600" r="52678" b="65744"/>
          <a:stretch>
            <a:fillRect/>
          </a:stretch>
        </p:blipFill>
        <p:spPr bwMode="auto">
          <a:xfrm>
            <a:off x="6705600" y="3429000"/>
            <a:ext cx="1882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02_12-01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20749" r="79233" b="62468"/>
          <a:stretch>
            <a:fillRect/>
          </a:stretch>
        </p:blipFill>
        <p:spPr bwMode="auto">
          <a:xfrm>
            <a:off x="6577013" y="990600"/>
            <a:ext cx="1804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325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01650"/>
          </a:xfrm>
        </p:spPr>
        <p:txBody>
          <a:bodyPr/>
          <a:lstStyle/>
          <a:p>
            <a:pPr eaLnBrk="1" hangingPunct="1"/>
            <a:r>
              <a:rPr lang="en-US" altLang="en-US" dirty="0"/>
              <a:t>Nonmetals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6248400" cy="5105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found in all 3 states</a:t>
            </a:r>
          </a:p>
          <a:p>
            <a:pPr eaLnBrk="1" hangingPunct="1"/>
            <a:r>
              <a:rPr lang="en-US" altLang="en-US" sz="2800" dirty="0"/>
              <a:t>poor conductors of heat</a:t>
            </a:r>
          </a:p>
          <a:p>
            <a:pPr eaLnBrk="1" hangingPunct="1"/>
            <a:r>
              <a:rPr lang="en-US" altLang="en-US" sz="2800" dirty="0"/>
              <a:t>poor conductors of electricity</a:t>
            </a:r>
          </a:p>
          <a:p>
            <a:pPr eaLnBrk="1" hangingPunct="1"/>
            <a:r>
              <a:rPr lang="en-US" altLang="en-US" sz="2800" dirty="0"/>
              <a:t>solids are brittle</a:t>
            </a:r>
          </a:p>
          <a:p>
            <a:pPr eaLnBrk="1" hangingPunct="1"/>
            <a:r>
              <a:rPr lang="en-US" altLang="en-US" sz="2800" dirty="0"/>
              <a:t>gain electrons in reactions to become anions</a:t>
            </a:r>
          </a:p>
          <a:p>
            <a:pPr eaLnBrk="1" hangingPunct="1"/>
            <a:r>
              <a:rPr lang="en-US" altLang="en-US" sz="2800" dirty="0"/>
              <a:t>upper right on the table</a:t>
            </a:r>
          </a:p>
          <a:p>
            <a:pPr lvl="1" eaLnBrk="1" hangingPunct="1"/>
            <a:r>
              <a:rPr lang="en-US" altLang="en-US" sz="2800" dirty="0"/>
              <a:t>except H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8668B3-0565-40E9-A439-6DACD4FEF349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grpSp>
        <p:nvGrpSpPr>
          <p:cNvPr id="83973" name="Group 14"/>
          <p:cNvGrpSpPr>
            <a:grpSpLocks/>
          </p:cNvGrpSpPr>
          <p:nvPr/>
        </p:nvGrpSpPr>
        <p:grpSpPr bwMode="auto">
          <a:xfrm>
            <a:off x="6400800" y="0"/>
            <a:ext cx="1752600" cy="2209800"/>
            <a:chOff x="4032" y="0"/>
            <a:chExt cx="1104" cy="1392"/>
          </a:xfrm>
        </p:grpSpPr>
        <p:pic>
          <p:nvPicPr>
            <p:cNvPr id="83980" name="Picture 5" descr="02_12-01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5" t="15001" r="1631" b="72075"/>
            <a:stretch>
              <a:fillRect/>
            </a:stretch>
          </p:blipFill>
          <p:spPr bwMode="auto">
            <a:xfrm>
              <a:off x="4032" y="288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4080" y="0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Sulfur, S(</a:t>
              </a:r>
              <a:r>
                <a:rPr lang="en-US" i="1">
                  <a:latin typeface="Times New Roman" charset="0"/>
                  <a:ea typeface="ＭＳ Ｐゴシック" charset="0"/>
                </a:rPr>
                <a:t>s</a:t>
              </a:r>
              <a:r>
                <a:rPr lang="en-US">
                  <a:latin typeface="Times New Roman" charset="0"/>
                  <a:ea typeface="ＭＳ Ｐゴシック" charset="0"/>
                </a:rPr>
                <a:t>)</a:t>
              </a:r>
            </a:p>
          </p:txBody>
        </p:sp>
      </p:grpSp>
      <p:grpSp>
        <p:nvGrpSpPr>
          <p:cNvPr id="83974" name="Group 13"/>
          <p:cNvGrpSpPr>
            <a:grpSpLocks/>
          </p:cNvGrpSpPr>
          <p:nvPr/>
        </p:nvGrpSpPr>
        <p:grpSpPr bwMode="auto">
          <a:xfrm>
            <a:off x="6096000" y="2315292"/>
            <a:ext cx="2355850" cy="2125663"/>
            <a:chOff x="3844" y="1440"/>
            <a:chExt cx="1484" cy="1339"/>
          </a:xfrm>
        </p:grpSpPr>
        <p:pic>
          <p:nvPicPr>
            <p:cNvPr id="83978" name="Picture 6" descr="02_12-01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44" t="33246" r="1636" b="54765"/>
            <a:stretch>
              <a:fillRect/>
            </a:stretch>
          </p:blipFill>
          <p:spPr bwMode="auto">
            <a:xfrm>
              <a:off x="4032" y="1728"/>
              <a:ext cx="1104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3844" y="1440"/>
              <a:ext cx="14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Bromine, Br</a:t>
              </a:r>
              <a:r>
                <a:rPr lang="en-US" baseline="-25000">
                  <a:latin typeface="Times New Roman" charset="0"/>
                  <a:ea typeface="ＭＳ Ｐゴシック" charset="0"/>
                </a:rPr>
                <a:t>2</a:t>
              </a:r>
              <a:r>
                <a:rPr lang="en-US">
                  <a:latin typeface="Times New Roman" charset="0"/>
                  <a:ea typeface="ＭＳ Ｐゴシック" charset="0"/>
                </a:rPr>
                <a:t>(</a:t>
              </a:r>
              <a:r>
                <a:rPr lang="en-US" i="1">
                  <a:latin typeface="Times New Roman" charset="0"/>
                  <a:ea typeface="ＭＳ Ｐゴシック" charset="0"/>
                </a:rPr>
                <a:t>l</a:t>
              </a:r>
              <a:r>
                <a:rPr lang="en-US">
                  <a:latin typeface="Times New Roman" charset="0"/>
                  <a:ea typeface="ＭＳ Ｐゴシック" charset="0"/>
                </a:rPr>
                <a:t>)</a:t>
              </a:r>
            </a:p>
          </p:txBody>
        </p:sp>
      </p:grpSp>
      <p:grpSp>
        <p:nvGrpSpPr>
          <p:cNvPr id="83975" name="Group 12"/>
          <p:cNvGrpSpPr>
            <a:grpSpLocks/>
          </p:cNvGrpSpPr>
          <p:nvPr/>
        </p:nvGrpSpPr>
        <p:grpSpPr bwMode="auto">
          <a:xfrm>
            <a:off x="6096000" y="4419600"/>
            <a:ext cx="2355850" cy="2209800"/>
            <a:chOff x="3840" y="2784"/>
            <a:chExt cx="1484" cy="1392"/>
          </a:xfrm>
        </p:grpSpPr>
        <p:pic>
          <p:nvPicPr>
            <p:cNvPr id="83976" name="Picture 8" descr="02_13-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3" t="14000" r="4933" b="53000"/>
            <a:stretch>
              <a:fillRect/>
            </a:stretch>
          </p:blipFill>
          <p:spPr bwMode="auto">
            <a:xfrm>
              <a:off x="4128" y="3072"/>
              <a:ext cx="93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3840" y="2784"/>
              <a:ext cx="14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imes New Roman" charset="0"/>
                  <a:ea typeface="ＭＳ Ｐゴシック" charset="0"/>
                </a:rPr>
                <a:t>Chlorine, Cl</a:t>
              </a:r>
              <a:r>
                <a:rPr lang="en-US" baseline="-25000">
                  <a:latin typeface="Times New Roman" charset="0"/>
                  <a:ea typeface="ＭＳ Ｐゴシック" charset="0"/>
                </a:rPr>
                <a:t>2</a:t>
              </a:r>
              <a:r>
                <a:rPr lang="en-US">
                  <a:latin typeface="Times New Roman" charset="0"/>
                  <a:ea typeface="ＭＳ Ｐゴシック" charset="0"/>
                </a:rPr>
                <a:t>(</a:t>
              </a:r>
              <a:r>
                <a:rPr lang="en-US" i="1">
                  <a:latin typeface="Times New Roman" charset="0"/>
                  <a:ea typeface="ＭＳ Ｐゴシック" charset="0"/>
                </a:rPr>
                <a:t>l</a:t>
              </a:r>
              <a:r>
                <a:rPr lang="en-US">
                  <a:latin typeface="Times New Roman" charset="0"/>
                  <a:ea typeface="ＭＳ Ｐゴシック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62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Metalloids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334000" cy="457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show some properties of metals and some of nonmetals</a:t>
            </a:r>
          </a:p>
          <a:p>
            <a:pPr eaLnBrk="1" hangingPunct="1"/>
            <a:r>
              <a:rPr lang="en-US" altLang="en-US" sz="2400" dirty="0"/>
              <a:t>also known as semiconductors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B48871-0FE1-468E-B659-6DAA25F6697E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181600" y="4114800"/>
            <a:ext cx="34305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Properties of Silicon</a:t>
            </a:r>
          </a:p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shiny</a:t>
            </a:r>
          </a:p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conducts electricity</a:t>
            </a:r>
          </a:p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does not conduct heat well</a:t>
            </a:r>
          </a:p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brittle</a:t>
            </a:r>
          </a:p>
        </p:txBody>
      </p:sp>
      <p:pic>
        <p:nvPicPr>
          <p:cNvPr id="67590" name="Picture 6" descr="02_12-01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r="41072" b="84230"/>
          <a:stretch>
            <a:fillRect/>
          </a:stretch>
        </p:blipFill>
        <p:spPr bwMode="auto">
          <a:xfrm>
            <a:off x="5562600" y="990600"/>
            <a:ext cx="279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58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5121"/>
            <a:ext cx="5105400" cy="304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50875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Changes in Matter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819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hlink"/>
                </a:solidFill>
              </a:rPr>
              <a:t>Physical changes:   </a:t>
            </a:r>
            <a:r>
              <a:rPr lang="en-US" altLang="en-US" sz="2400" i="1" dirty="0"/>
              <a:t>changes that alter the state or appearance of the matter without altering the composition </a:t>
            </a:r>
          </a:p>
          <a:p>
            <a:pPr eaLnBrk="1" hangingPunct="1"/>
            <a:r>
              <a:rPr lang="en-US" altLang="en-US" sz="2400" b="1" dirty="0">
                <a:solidFill>
                  <a:schemeClr val="hlink"/>
                </a:solidFill>
              </a:rPr>
              <a:t>Chemical changes</a:t>
            </a:r>
            <a:r>
              <a:rPr lang="en-US" altLang="en-US" sz="2400" dirty="0">
                <a:solidFill>
                  <a:schemeClr val="hlink"/>
                </a:solidFill>
              </a:rPr>
              <a:t>:   </a:t>
            </a:r>
            <a:r>
              <a:rPr lang="en-US" altLang="en-US" sz="2400" i="1" dirty="0"/>
              <a:t>changes that alter the composition of the matter are called during the chemical change, </a:t>
            </a:r>
          </a:p>
          <a:p>
            <a:pPr lvl="1" eaLnBrk="1" hangingPunct="1"/>
            <a:r>
              <a:rPr lang="en-US" altLang="en-US" sz="2000" dirty="0"/>
              <a:t>the atoms that are present rearrange into new molecules, but all of the original atoms are still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F20C760-24FE-4EA2-8E52-B92B977B75F5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Physical Changes in Matter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492954-BD97-4A27-96E6-5ADA56355F90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73732" name="Picture 4" descr="01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>
            <a:fillRect/>
          </a:stretch>
        </p:blipFill>
        <p:spPr bwMode="auto">
          <a:xfrm>
            <a:off x="3657600" y="1295400"/>
            <a:ext cx="54864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29114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  <a:ea typeface="ＭＳ Ｐゴシック" charset="0"/>
              </a:rPr>
              <a:t>Example: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  <a:ea typeface="ＭＳ Ｐゴシック" charset="0"/>
              </a:rPr>
              <a:t>Boiling of Water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>
                <a:latin typeface="Arial"/>
                <a:ea typeface="ＭＳ Ｐゴシック" charset="0"/>
                <a:cs typeface="Arial"/>
              </a:rPr>
              <a:t>Chemical composition is still H</a:t>
            </a:r>
            <a:r>
              <a:rPr lang="en-US" sz="2000" i="1" baseline="-25000" dirty="0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i="1" dirty="0">
                <a:latin typeface="Arial"/>
                <a:ea typeface="ＭＳ Ｐゴシック" charset="0"/>
                <a:cs typeface="Arial"/>
              </a:rPr>
              <a:t>O, but in different physical states</a:t>
            </a:r>
          </a:p>
        </p:txBody>
      </p:sp>
    </p:spTree>
    <p:extLst>
      <p:ext uri="{BB962C8B-B14F-4D97-AF65-F5344CB8AC3E}">
        <p14:creationId xmlns:p14="http://schemas.microsoft.com/office/powerpoint/2010/main" val="1402055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/>
              <a:t>Chemical Changes in Matter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Tro, Chemistry: A Molecular Approach 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E59E0B5-A940-4DA2-B8D8-85C2AD09872B}" type="slidenum">
              <a:rPr lang="en-US" altLang="en-US" sz="220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2200">
              <a:solidFill>
                <a:schemeClr val="bg1"/>
              </a:solidFill>
            </a:endParaRPr>
          </a:p>
        </p:txBody>
      </p:sp>
      <p:pic>
        <p:nvPicPr>
          <p:cNvPr id="75780" name="Picture 4" descr="0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5902325" y="990600"/>
            <a:ext cx="3241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5105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  <a:ea typeface="ＭＳ Ｐゴシック" charset="0"/>
              </a:rPr>
              <a:t>Example: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  <a:ea typeface="ＭＳ Ｐゴシック" charset="0"/>
              </a:rPr>
              <a:t>Rusting of Iron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i="1" dirty="0">
                <a:latin typeface="Arial"/>
                <a:ea typeface="ＭＳ Ｐゴシック" charset="0"/>
                <a:cs typeface="Arial"/>
              </a:rPr>
              <a:t>The rusting of iron is a chemical change.  The iron atoms in the nail combine with oxygen atoms from O</a:t>
            </a:r>
            <a:r>
              <a:rPr lang="en-US" i="1" baseline="-25000" dirty="0">
                <a:latin typeface="Arial"/>
                <a:ea typeface="ＭＳ Ｐゴシック" charset="0"/>
                <a:cs typeface="Arial"/>
              </a:rPr>
              <a:t>2</a:t>
            </a:r>
            <a:r>
              <a:rPr lang="en-US" i="1" dirty="0">
                <a:latin typeface="Arial"/>
                <a:ea typeface="ＭＳ Ｐゴシック" charset="0"/>
                <a:cs typeface="Arial"/>
              </a:rPr>
              <a:t> in the air to make a new substance, rust, with a different composition.</a:t>
            </a:r>
          </a:p>
        </p:txBody>
      </p:sp>
    </p:spTree>
    <p:extLst>
      <p:ext uri="{BB962C8B-B14F-4D97-AF65-F5344CB8AC3E}">
        <p14:creationId xmlns:p14="http://schemas.microsoft.com/office/powerpoint/2010/main" val="2125567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27025"/>
            <a:ext cx="6508750" cy="903288"/>
          </a:xfrm>
        </p:spPr>
        <p:txBody>
          <a:bodyPr/>
          <a:lstStyle/>
          <a:p>
            <a:pPr eaLnBrk="1" hangingPunct="1"/>
            <a:r>
              <a:rPr lang="en-US" altLang="en-US"/>
              <a:t>Temperature</a:t>
            </a:r>
          </a:p>
        </p:txBody>
      </p:sp>
      <p:pic>
        <p:nvPicPr>
          <p:cNvPr id="22530" name="Picture 4" descr="http://abyss.uoregon.edu/~js/images/fahrenheit_celsi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30313"/>
            <a:ext cx="32734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http://www.magnet.fsu.edu/education/tutorials/magnetacademy/superconductivity101/images/superconductivity-temper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8275"/>
            <a:ext cx="4449763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91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5575" y="25400"/>
            <a:ext cx="7307263" cy="877888"/>
          </a:xfrm>
        </p:spPr>
        <p:txBody>
          <a:bodyPr/>
          <a:lstStyle/>
          <a:p>
            <a:pPr eaLnBrk="1" hangingPunct="1"/>
            <a:r>
              <a:rPr lang="en-US" altLang="en-US"/>
              <a:t>Converting temperature scales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55575" y="930275"/>
            <a:ext cx="8459788" cy="4437063"/>
          </a:xfrm>
        </p:spPr>
        <p:txBody>
          <a:bodyPr/>
          <a:lstStyle/>
          <a:p>
            <a:pPr eaLnBrk="1" hangingPunct="1">
              <a:buFont typeface="Wingdings 2" charset="0"/>
              <a:buChar char="¡"/>
              <a:defRPr/>
            </a:pPr>
            <a:r>
              <a:rPr lang="en-US" dirty="0">
                <a:ea typeface="ＭＳ Ｐゴシック" charset="0"/>
              </a:rPr>
              <a:t>Conversion formula:</a:t>
            </a:r>
          </a:p>
          <a:p>
            <a:pPr eaLnBrk="1" hangingPunct="1">
              <a:buFont typeface="Wingdings 2" charset="0"/>
              <a:buChar char="¡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¡"/>
              <a:defRPr/>
            </a:pPr>
            <a:r>
              <a:rPr lang="en-US" dirty="0">
                <a:ea typeface="ＭＳ Ｐゴシック" charset="0"/>
              </a:rPr>
              <a:t>We use the Kelvin in Chemistry: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¡"/>
              <a:defRPr/>
            </a:pPr>
            <a:r>
              <a:rPr lang="en-US" dirty="0">
                <a:ea typeface="ＭＳ Ｐゴシック" charset="0"/>
              </a:rPr>
              <a:t>Ex	Find the Fahrenheit and Kelvin temperatures on Venus, 	which has a constant temperature 462C.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057489"/>
            <a:ext cx="2697163" cy="26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111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650875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1"/>
            <a:ext cx="8764588" cy="5516562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/>
              <a:t>Heat:  	energy transferred between objects at 				different temperatures</a:t>
            </a:r>
          </a:p>
          <a:p>
            <a:pPr lvl="1"/>
            <a:r>
              <a:rPr lang="en-US" altLang="en-US" sz="2000" dirty="0"/>
              <a:t>Always transferred from high temp. object to low temp object</a:t>
            </a:r>
          </a:p>
          <a:p>
            <a:pPr eaLnBrk="1" hangingPunct="1"/>
            <a:r>
              <a:rPr lang="en-US" altLang="en-US" dirty="0"/>
              <a:t>Specific heat:  	</a:t>
            </a:r>
            <a:r>
              <a:rPr lang="en-US" altLang="en-US" b="1" dirty="0"/>
              <a:t>amount of heat required to raise one gram 				of material by 1°C</a:t>
            </a:r>
          </a:p>
          <a:p>
            <a:pPr eaLnBrk="1" hangingPunct="1"/>
            <a:r>
              <a:rPr lang="en-US" altLang="en-US" dirty="0"/>
              <a:t>We can find the amount of energy transferred by the equation: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				</a:t>
            </a:r>
            <a:r>
              <a:rPr lang="en-US" altLang="en-US" sz="3200" dirty="0"/>
              <a:t>q = m c ΔT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Example: 	How much energy is needed to raise 250mL of 			water from 12°C  (out of the faucet) to 95°C?</a:t>
            </a:r>
          </a:p>
        </p:txBody>
      </p:sp>
    </p:spTree>
    <p:extLst>
      <p:ext uri="{BB962C8B-B14F-4D97-AF65-F5344CB8AC3E}">
        <p14:creationId xmlns:p14="http://schemas.microsoft.com/office/powerpoint/2010/main" val="194814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Simplest pure substances</a:t>
            </a:r>
          </a:p>
          <a:p>
            <a:r>
              <a:rPr lang="en-US" sz="2400" dirty="0"/>
              <a:t>Some elemental substances are made of multiple atoms</a:t>
            </a:r>
          </a:p>
          <a:p>
            <a:pPr lvl="1"/>
            <a:r>
              <a:rPr lang="en-US" sz="2400" dirty="0"/>
              <a:t>“diatomic” molecules: 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, N</a:t>
            </a:r>
            <a:r>
              <a:rPr lang="en-US" sz="2800" b="1" baseline="-25000" dirty="0"/>
              <a:t>2</a:t>
            </a:r>
            <a:r>
              <a:rPr lang="en-US" sz="2800" b="1" dirty="0"/>
              <a:t>, O</a:t>
            </a:r>
            <a:r>
              <a:rPr lang="en-US" sz="2800" b="1" baseline="-25000" dirty="0"/>
              <a:t>2</a:t>
            </a:r>
            <a:r>
              <a:rPr lang="en-US" sz="2800" b="1" dirty="0"/>
              <a:t>, F</a:t>
            </a:r>
            <a:r>
              <a:rPr lang="en-US" sz="2800" b="1" baseline="-25000" dirty="0"/>
              <a:t>2</a:t>
            </a:r>
            <a:r>
              <a:rPr lang="en-US" sz="2800" b="1" dirty="0"/>
              <a:t>, Cl</a:t>
            </a:r>
            <a:r>
              <a:rPr lang="en-US" sz="2800" b="1" baseline="-25000" dirty="0"/>
              <a:t>2</a:t>
            </a:r>
            <a:r>
              <a:rPr lang="en-US" sz="2800" b="1" dirty="0"/>
              <a:t>, Br</a:t>
            </a:r>
            <a:r>
              <a:rPr lang="en-US" sz="2800" b="1" baseline="-25000" dirty="0"/>
              <a:t>2</a:t>
            </a:r>
            <a:r>
              <a:rPr lang="en-US" sz="2800" b="1" dirty="0"/>
              <a:t>, I</a:t>
            </a:r>
            <a:r>
              <a:rPr lang="en-US" sz="2800" b="1" baseline="-25000" dirty="0"/>
              <a:t>2</a:t>
            </a:r>
            <a:endParaRPr lang="en-US" sz="2800" b="1" dirty="0"/>
          </a:p>
          <a:p>
            <a:pPr lvl="1"/>
            <a:r>
              <a:rPr lang="en-US" sz="2400" dirty="0"/>
              <a:t>allotropes</a:t>
            </a:r>
          </a:p>
        </p:txBody>
      </p:sp>
      <p:pic>
        <p:nvPicPr>
          <p:cNvPr id="5122" name="Picture 2" descr="http://cnx.org/resources/1e1373776afce219d57201096f09a117/graphic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87" y="3886200"/>
            <a:ext cx="5059919" cy="1828800"/>
          </a:xfrm>
          <a:prstGeom prst="rect">
            <a:avLst/>
          </a:prstGeom>
          <a:noFill/>
        </p:spPr>
      </p:pic>
      <p:pic>
        <p:nvPicPr>
          <p:cNvPr id="5124" name="Picture 4" descr="http://theodoregray.com/periodictable/Samples/015.16/s1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198119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" y="287339"/>
            <a:ext cx="6889750" cy="474662"/>
          </a:xfrm>
        </p:spPr>
        <p:txBody>
          <a:bodyPr/>
          <a:lstStyle/>
          <a:p>
            <a:pPr eaLnBrk="1" hangingPunct="1"/>
            <a:r>
              <a:rPr lang="en-US" altLang="en-US" dirty="0"/>
              <a:t>Heat and heat transfer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200" y="762001"/>
            <a:ext cx="8840788" cy="487997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/>
              <a:t>Three modes of heat transfer</a:t>
            </a:r>
          </a:p>
          <a:p>
            <a:pPr lvl="1" eaLnBrk="1" hangingPunct="1"/>
            <a:r>
              <a:rPr lang="en-US" altLang="en-US" sz="2400" dirty="0"/>
              <a:t>Conduction:  	objects in contact transfer energy</a:t>
            </a:r>
          </a:p>
          <a:p>
            <a:pPr lvl="1" eaLnBrk="1" hangingPunct="1"/>
            <a:r>
              <a:rPr lang="en-US" altLang="en-US" sz="2400" dirty="0"/>
              <a:t>Convection:  	bulk flow of a fluid transfers energy</a:t>
            </a:r>
          </a:p>
          <a:p>
            <a:pPr lvl="1" eaLnBrk="1" hangingPunct="1"/>
            <a:r>
              <a:rPr lang="en-US" altLang="en-US" sz="2400" dirty="0"/>
              <a:t>Radiation:	light acts as energy source</a:t>
            </a:r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4525"/>
            <a:ext cx="5715000" cy="42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38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6508750" cy="812800"/>
          </a:xfrm>
        </p:spPr>
        <p:txBody>
          <a:bodyPr/>
          <a:lstStyle/>
          <a:p>
            <a:pPr eaLnBrk="1" hangingPunct="1"/>
            <a:r>
              <a:rPr lang="en-US" altLang="en-US"/>
              <a:t>States of matter and Energy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5575" y="982663"/>
            <a:ext cx="8459788" cy="4829175"/>
          </a:xfrm>
        </p:spPr>
        <p:txBody>
          <a:bodyPr/>
          <a:lstStyle/>
          <a:p>
            <a:pPr eaLnBrk="1" hangingPunct="1"/>
            <a:r>
              <a:rPr lang="en-US" altLang="en-US"/>
              <a:t>Solid / Liquid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Liquid / Gas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Solid / Gas</a:t>
            </a:r>
          </a:p>
        </p:txBody>
      </p:sp>
      <p:pic>
        <p:nvPicPr>
          <p:cNvPr id="25602" name="Picture 3" descr="http://upload.wikimedia.org/wikipedia/commons/thumb/0/0b/Phase_change_-_en.svg/340px-Phase_change_-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74775"/>
            <a:ext cx="573563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7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72010" y="371885"/>
            <a:ext cx="6508750" cy="811213"/>
          </a:xfrm>
        </p:spPr>
        <p:txBody>
          <a:bodyPr/>
          <a:lstStyle/>
          <a:p>
            <a:pPr eaLnBrk="1" hangingPunct="1"/>
            <a:r>
              <a:rPr lang="en-US" altLang="en-US" dirty="0"/>
              <a:t>Energy and phase transitions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4638" y="1230313"/>
            <a:ext cx="8458200" cy="4830762"/>
          </a:xfrm>
        </p:spPr>
        <p:txBody>
          <a:bodyPr/>
          <a:lstStyle/>
          <a:p>
            <a:pPr eaLnBrk="1" hangingPunct="1"/>
            <a:r>
              <a:rPr lang="en-US" altLang="en-US"/>
              <a:t>Latent heat: </a:t>
            </a:r>
          </a:p>
        </p:txBody>
      </p:sp>
      <p:pic>
        <p:nvPicPr>
          <p:cNvPr id="26626" name="Picture 3" descr="http://coordinatedscience1.files.wordpress.com/2011/09/heating-cur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0" y="1828800"/>
            <a:ext cx="7340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9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"/>
            <a:ext cx="6508750" cy="838200"/>
          </a:xfrm>
        </p:spPr>
        <p:txBody>
          <a:bodyPr/>
          <a:lstStyle/>
          <a:p>
            <a:r>
              <a:rPr lang="en-US" dirty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072"/>
            <a:ext cx="8534400" cy="5251092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Made of several elements in specific proportions</a:t>
            </a:r>
          </a:p>
          <a:p>
            <a:r>
              <a:rPr lang="en-US" sz="2400" dirty="0"/>
              <a:t>Systematic naming tells you what types of atoms are in a compound, and in some cases the proportions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400" dirty="0"/>
              <a:t>Carbon dioxide</a:t>
            </a:r>
          </a:p>
          <a:p>
            <a:pPr lvl="2"/>
            <a:r>
              <a:rPr lang="en-US" sz="2400" dirty="0" err="1"/>
              <a:t>Dinitrogen</a:t>
            </a:r>
            <a:r>
              <a:rPr lang="en-US" sz="2400" dirty="0"/>
              <a:t> monoxide</a:t>
            </a:r>
          </a:p>
          <a:p>
            <a:pPr lvl="2"/>
            <a:r>
              <a:rPr lang="en-US" sz="2400" dirty="0"/>
              <a:t>Carbon tetrachloride</a:t>
            </a:r>
          </a:p>
          <a:p>
            <a:pPr lvl="1"/>
            <a:r>
              <a:rPr lang="en-US" sz="2400" dirty="0"/>
              <a:t>Not always the case!</a:t>
            </a:r>
          </a:p>
          <a:p>
            <a:pPr lvl="2"/>
            <a:r>
              <a:rPr lang="en-US" sz="2400" dirty="0"/>
              <a:t>Sodium chloride</a:t>
            </a:r>
          </a:p>
          <a:p>
            <a:pPr lvl="2"/>
            <a:r>
              <a:rPr lang="en-US" sz="2400" dirty="0"/>
              <a:t>Magnesium chloride</a:t>
            </a:r>
          </a:p>
          <a:p>
            <a:r>
              <a:rPr lang="en-US" sz="2400" dirty="0"/>
              <a:t>We will learn the rules as the class goes 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838200"/>
          </a:xfrm>
        </p:spPr>
        <p:txBody>
          <a:bodyPr/>
          <a:lstStyle/>
          <a:p>
            <a:r>
              <a:rPr lang="en-US" dirty="0"/>
              <a:t>Common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1548"/>
            <a:ext cx="8534400" cy="475456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Common chemicals have both a common name and a systematic name</a:t>
            </a:r>
          </a:p>
          <a:p>
            <a:pPr lvl="1"/>
            <a:r>
              <a:rPr lang="en-US" sz="2400" dirty="0"/>
              <a:t>In many cases, the common name is accepted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400" dirty="0"/>
              <a:t>Water</a:t>
            </a:r>
          </a:p>
          <a:p>
            <a:pPr lvl="2"/>
            <a:r>
              <a:rPr lang="en-US" sz="2400" dirty="0"/>
              <a:t>Ammonia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/>
              <a:t>Common Chemicals review</a:t>
            </a:r>
          </a:p>
        </p:txBody>
      </p:sp>
      <p:pic>
        <p:nvPicPr>
          <p:cNvPr id="4" name="Picture 3" descr="white-vineg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2562224" cy="2562224"/>
          </a:xfrm>
          <a:prstGeom prst="rect">
            <a:avLst/>
          </a:prstGeom>
        </p:spPr>
      </p:pic>
      <p:pic>
        <p:nvPicPr>
          <p:cNvPr id="5" name="Picture 4" descr="15-13052311492M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3592286" cy="2514600"/>
          </a:xfrm>
          <a:prstGeom prst="rect">
            <a:avLst/>
          </a:prstGeom>
        </p:spPr>
      </p:pic>
      <p:pic>
        <p:nvPicPr>
          <p:cNvPr id="6" name="Picture 5" descr="how-can-you-stop-the-effect-of-acet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2819400" cy="2819400"/>
          </a:xfrm>
          <a:prstGeom prst="rect">
            <a:avLst/>
          </a:prstGeom>
        </p:spPr>
      </p:pic>
      <p:pic>
        <p:nvPicPr>
          <p:cNvPr id="7" name="Picture 6" descr="65f70767-ec31-4de8-afb5-d84820484c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3657600" cy="24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914400"/>
          </a:xfrm>
        </p:spPr>
        <p:txBody>
          <a:bodyPr/>
          <a:lstStyle/>
          <a:p>
            <a:r>
              <a:rPr lang="en-US" dirty="0"/>
              <a:t>Elements and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483076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Ex.	Are the following elements, compounds, or both? Write the make-up of each.</a:t>
            </a:r>
          </a:p>
          <a:p>
            <a:r>
              <a:rPr lang="en-US" sz="2400" dirty="0"/>
              <a:t>a) 	S­</a:t>
            </a:r>
            <a:r>
              <a:rPr lang="en-US" sz="2400" baseline="-25000" dirty="0"/>
              <a:t>8</a:t>
            </a:r>
            <a:r>
              <a:rPr lang="en-US" sz="2400" dirty="0"/>
              <a:t>		</a:t>
            </a:r>
          </a:p>
          <a:p>
            <a:r>
              <a:rPr lang="en-US" sz="2400" dirty="0"/>
              <a:t>b)   	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		</a:t>
            </a:r>
          </a:p>
          <a:p>
            <a:r>
              <a:rPr lang="en-US" sz="2400" dirty="0"/>
              <a:t>c)   	CH</a:t>
            </a:r>
            <a:r>
              <a:rPr lang="en-US" sz="2400" baseline="-25000" dirty="0"/>
              <a:t>3</a:t>
            </a:r>
            <a:r>
              <a:rPr lang="en-US" sz="2400" dirty="0"/>
              <a:t>COOH		</a:t>
            </a:r>
          </a:p>
          <a:p>
            <a:r>
              <a:rPr lang="en-US" sz="2400" dirty="0"/>
              <a:t>d)  	Mg(OH)</a:t>
            </a:r>
            <a:r>
              <a:rPr lang="en-US" sz="2400" baseline="-25000" dirty="0"/>
              <a:t>2</a:t>
            </a:r>
            <a:r>
              <a:rPr lang="en-US" sz="2400" dirty="0"/>
              <a:t>		</a:t>
            </a:r>
          </a:p>
          <a:p>
            <a:r>
              <a:rPr lang="en-US" sz="2400" dirty="0"/>
              <a:t>e)   	Ca</a:t>
            </a:r>
            <a:r>
              <a:rPr lang="en-US" sz="2400" baseline="-25000" dirty="0"/>
              <a:t>3</a:t>
            </a:r>
            <a:r>
              <a:rPr lang="en-US" sz="2400" dirty="0"/>
              <a:t>(C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5</a:t>
            </a:r>
            <a:r>
              <a:rPr lang="en-US" sz="2400" dirty="0"/>
              <a:t>O</a:t>
            </a:r>
            <a:r>
              <a:rPr lang="en-US" sz="2400" baseline="-25000" dirty="0"/>
              <a:t>7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6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08750" cy="609600"/>
          </a:xfrm>
        </p:spPr>
        <p:txBody>
          <a:bodyPr/>
          <a:lstStyle/>
          <a:p>
            <a:r>
              <a:rPr lang="en-US" dirty="0"/>
              <a:t>Classification of Matter</a:t>
            </a:r>
          </a:p>
        </p:txBody>
      </p:sp>
      <p:pic>
        <p:nvPicPr>
          <p:cNvPr id="1026" name="Picture 2" descr="http://www.askpins.com/pics/11/is-a-clay-homogenous-or-heterogenous-mi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67600" cy="49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870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0206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5752011E-F864-482F-9D41-F1BC1F4AF310}" vid="{8822F796-094F-42D6-9D7D-9A432ECF81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279</TotalTime>
  <Words>918</Words>
  <Application>Microsoft Office PowerPoint</Application>
  <PresentationFormat>On-screen Show (4:3)</PresentationFormat>
  <Paragraphs>252</Paragraphs>
  <Slides>42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Candara</vt:lpstr>
      <vt:lpstr>Century Gothic</vt:lpstr>
      <vt:lpstr>Times New Roman</vt:lpstr>
      <vt:lpstr>Wingdings 2</vt:lpstr>
      <vt:lpstr>Theme1</vt:lpstr>
      <vt:lpstr>Document</vt:lpstr>
      <vt:lpstr>Properties of Matter</vt:lpstr>
      <vt:lpstr>Compounds Worksheet</vt:lpstr>
      <vt:lpstr>Matter</vt:lpstr>
      <vt:lpstr>Elements</vt:lpstr>
      <vt:lpstr>Compounds</vt:lpstr>
      <vt:lpstr>Common chemical</vt:lpstr>
      <vt:lpstr>Common Chemicals review</vt:lpstr>
      <vt:lpstr>Elements and compounds</vt:lpstr>
      <vt:lpstr>Classification of Matter</vt:lpstr>
      <vt:lpstr>Classification of Matter by Composition</vt:lpstr>
      <vt:lpstr>Classification of Pure Substances</vt:lpstr>
      <vt:lpstr>What are the states of matter?</vt:lpstr>
      <vt:lpstr>The Three Main States</vt:lpstr>
      <vt:lpstr>Solid Properties</vt:lpstr>
      <vt:lpstr>Examples of solids</vt:lpstr>
      <vt:lpstr>Liquid Properties</vt:lpstr>
      <vt:lpstr>Examples of liquids</vt:lpstr>
      <vt:lpstr>Gas Properties</vt:lpstr>
      <vt:lpstr>Examples of gases</vt:lpstr>
      <vt:lpstr>Other States of Matter</vt:lpstr>
      <vt:lpstr>Classifying Matter by Physical State</vt:lpstr>
      <vt:lpstr>Properties of Matter</vt:lpstr>
      <vt:lpstr>Mixtures</vt:lpstr>
      <vt:lpstr>Classification of Mixtures</vt:lpstr>
      <vt:lpstr>Classify</vt:lpstr>
      <vt:lpstr>Separation of Mixtures</vt:lpstr>
      <vt:lpstr>Distillation</vt:lpstr>
      <vt:lpstr>Filtration</vt:lpstr>
      <vt:lpstr>Periodic Table</vt:lpstr>
      <vt:lpstr>PowerPoint Presentation</vt:lpstr>
      <vt:lpstr>Metals</vt:lpstr>
      <vt:lpstr>Nonmetals</vt:lpstr>
      <vt:lpstr>Metalloids</vt:lpstr>
      <vt:lpstr>Changes in Matter</vt:lpstr>
      <vt:lpstr>Physical Changes in Matter</vt:lpstr>
      <vt:lpstr>Chemical Changes in Matter</vt:lpstr>
      <vt:lpstr>Temperature</vt:lpstr>
      <vt:lpstr>Converting temperature scales</vt:lpstr>
      <vt:lpstr>Heat</vt:lpstr>
      <vt:lpstr>Heat and heat transfer</vt:lpstr>
      <vt:lpstr>States of matter and Energy</vt:lpstr>
      <vt:lpstr>Energy and phase transitions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&amp; Formulas</dc:title>
  <dc:creator>Matt</dc:creator>
  <cp:lastModifiedBy>Matthew Cervantes</cp:lastModifiedBy>
  <cp:revision>29</cp:revision>
  <dcterms:created xsi:type="dcterms:W3CDTF">2014-09-22T12:29:28Z</dcterms:created>
  <dcterms:modified xsi:type="dcterms:W3CDTF">2017-06-16T18:45:40Z</dcterms:modified>
</cp:coreProperties>
</file>