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30"/>
  </p:notesMasterIdLst>
  <p:sldIdLst>
    <p:sldId id="256" r:id="rId2"/>
    <p:sldId id="264" r:id="rId3"/>
    <p:sldId id="291" r:id="rId4"/>
    <p:sldId id="266" r:id="rId5"/>
    <p:sldId id="267" r:id="rId6"/>
    <p:sldId id="290" r:id="rId7"/>
    <p:sldId id="292" r:id="rId8"/>
    <p:sldId id="268" r:id="rId9"/>
    <p:sldId id="269" r:id="rId10"/>
    <p:sldId id="278" r:id="rId11"/>
    <p:sldId id="279" r:id="rId12"/>
    <p:sldId id="274" r:id="rId13"/>
    <p:sldId id="280" r:id="rId14"/>
    <p:sldId id="281" r:id="rId15"/>
    <p:sldId id="282" r:id="rId16"/>
    <p:sldId id="283" r:id="rId17"/>
    <p:sldId id="284" r:id="rId18"/>
    <p:sldId id="285" r:id="rId19"/>
    <p:sldId id="286" r:id="rId20"/>
    <p:sldId id="287" r:id="rId21"/>
    <p:sldId id="288" r:id="rId22"/>
    <p:sldId id="289" r:id="rId23"/>
    <p:sldId id="270" r:id="rId24"/>
    <p:sldId id="271" r:id="rId25"/>
    <p:sldId id="273" r:id="rId26"/>
    <p:sldId id="275" r:id="rId27"/>
    <p:sldId id="27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92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184" units="cm"/>
          <inkml:channel name="Y" type="integer" max="1440" units="cm"/>
          <inkml:channel name="T" type="integer" max="2.14748E9" units="dev"/>
        </inkml:traceFormat>
        <inkml:channelProperties>
          <inkml:channelProperty channel="X" name="resolution" value="125.35433" units="1/cm"/>
          <inkml:channelProperty channel="Y" name="resolution" value="85.2071" units="1/cm"/>
          <inkml:channelProperty channel="T" name="resolution" value="1" units="1/dev"/>
        </inkml:channelProperties>
      </inkml:inkSource>
      <inkml:timestamp xml:id="ts0" timeString="2015-08-24T20:59:17.146"/>
    </inkml:context>
    <inkml:brush xml:id="br0">
      <inkml:brushProperty name="width" value="0.05292" units="cm"/>
      <inkml:brushProperty name="height" value="0.05292" units="cm"/>
      <inkml:brushProperty name="color" value="#FF0000"/>
    </inkml:brush>
  </inkml:definitions>
  <inkml:trace contextRef="#ctx0" brushRef="#br0">19930 9270 0,'0'0'0</inkml:trace>
</inkml:ink>
</file>

<file path=ppt/ink/ink2.xml><?xml version="1.0" encoding="utf-8"?>
<inkml:ink xmlns:inkml="http://www.w3.org/2003/InkML">
  <inkml:definitions>
    <inkml:context xml:id="ctx0">
      <inkml:inkSource xml:id="inkSrc0">
        <inkml:traceFormat>
          <inkml:channel name="X" type="integer" max="3184" units="cm"/>
          <inkml:channel name="Y" type="integer" max="1440" units="cm"/>
          <inkml:channel name="T" type="integer" max="2.14748E9" units="dev"/>
        </inkml:traceFormat>
        <inkml:channelProperties>
          <inkml:channelProperty channel="X" name="resolution" value="125.35433" units="1/cm"/>
          <inkml:channelProperty channel="Y" name="resolution" value="85.2071" units="1/cm"/>
          <inkml:channelProperty channel="T" name="resolution" value="1" units="1/dev"/>
        </inkml:channelProperties>
      </inkml:inkSource>
      <inkml:timestamp xml:id="ts0" timeString="2015-08-24T20:59:18.069"/>
    </inkml:context>
    <inkml:brush xml:id="br0">
      <inkml:brushProperty name="width" value="0.05292" units="cm"/>
      <inkml:brushProperty name="height" value="0.05292" units="cm"/>
      <inkml:brushProperty name="color" value="#FF0000"/>
    </inkml:brush>
  </inkml:definitions>
  <inkml:trace contextRef="#ctx0" brushRef="#br0">23640 11559 0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60399-4146-44F7-8112-11A65893694D}" type="datetimeFigureOut">
              <a:rPr lang="en-US" smtClean="0"/>
              <a:pPr/>
              <a:t>8/19/2016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CAE4AC-2035-4734-BEFB-767B9F5ABF3C}" type="slidenum">
              <a:rPr lang="en-US" smtClean="0"/>
              <a:pPr/>
              <a:t>‹#›</a:t>
            </a:fld>
            <a:endParaRPr lang="en-US"/>
          </a:p>
        </p:txBody>
      </p:sp>
    </p:spTree>
    <p:extLst>
      <p:ext uri="{BB962C8B-B14F-4D97-AF65-F5344CB8AC3E}">
        <p14:creationId xmlns:p14="http://schemas.microsoft.com/office/powerpoint/2010/main" val="85222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CAE4AC-2035-4734-BEFB-767B9F5ABF3C}" type="slidenum">
              <a:rPr lang="en-US" smtClean="0"/>
              <a:pPr/>
              <a:t>1</a:t>
            </a:fld>
            <a:endParaRPr lang="en-US" dirty="0"/>
          </a:p>
        </p:txBody>
      </p:sp>
    </p:spTree>
    <p:extLst>
      <p:ext uri="{BB962C8B-B14F-4D97-AF65-F5344CB8AC3E}">
        <p14:creationId xmlns:p14="http://schemas.microsoft.com/office/powerpoint/2010/main" val="314890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CAE4AC-2035-4734-BEFB-767B9F5ABF3C}" type="slidenum">
              <a:rPr lang="en-US" smtClean="0"/>
              <a:pPr/>
              <a:t>2</a:t>
            </a:fld>
            <a:endParaRPr lang="en-US"/>
          </a:p>
        </p:txBody>
      </p:sp>
    </p:spTree>
    <p:extLst>
      <p:ext uri="{BB962C8B-B14F-4D97-AF65-F5344CB8AC3E}">
        <p14:creationId xmlns:p14="http://schemas.microsoft.com/office/powerpoint/2010/main" val="247076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6" name="Date Placeholder 3"/>
          <p:cNvSpPr>
            <a:spLocks noGrp="1"/>
          </p:cNvSpPr>
          <p:nvPr>
            <p:ph type="dt" sz="half" idx="10"/>
          </p:nvPr>
        </p:nvSpPr>
        <p:spPr>
          <a:xfrm>
            <a:off x="3276600" y="390525"/>
            <a:ext cx="5505450" cy="365125"/>
          </a:xfrm>
        </p:spPr>
        <p:txBody>
          <a:bodyPr/>
          <a:lstStyle>
            <a:lvl1pPr marL="0" algn="r" defTabSz="914400" rtl="0" eaLnBrk="1" latinLnBrk="0" hangingPunct="1">
              <a:defRPr sz="2200" b="0" kern="1200" baseline="0">
                <a:solidFill>
                  <a:schemeClr val="bg1"/>
                </a:solidFill>
                <a:latin typeface="+mn-lt"/>
                <a:ea typeface="+mn-ea"/>
                <a:cs typeface="+mn-cs"/>
              </a:defRPr>
            </a:lvl1pPr>
          </a:lstStyle>
          <a:p>
            <a:fld id="{EB207EAE-638B-4AD6-BB5A-88104CD104FC}" type="datetime1">
              <a:rPr lang="en-US" smtClean="0"/>
              <a:t>8/19/2016</a:t>
            </a:fld>
            <a:endParaRPr lang="en-US"/>
          </a:p>
        </p:txBody>
      </p:sp>
      <p:sp>
        <p:nvSpPr>
          <p:cNvPr id="7" name="Footer Placeholder 4"/>
          <p:cNvSpPr>
            <a:spLocks noGrp="1"/>
          </p:cNvSpPr>
          <p:nvPr>
            <p:ph type="ftr" sz="quarter" idx="11"/>
          </p:nvPr>
        </p:nvSpPr>
        <p:spPr>
          <a:xfrm>
            <a:off x="3219450" y="6356350"/>
            <a:ext cx="4735513" cy="365125"/>
          </a:xfrm>
        </p:spPr>
        <p:txBody>
          <a:bodyP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8" name="Slide Number Placeholder 5"/>
          <p:cNvSpPr>
            <a:spLocks noGrp="1"/>
          </p:cNvSpPr>
          <p:nvPr>
            <p:ph type="sldNum" sz="quarter" idx="12"/>
          </p:nvPr>
        </p:nvSpPr>
        <p:spPr>
          <a:xfrm>
            <a:off x="8256588" y="6356350"/>
            <a:ext cx="685800" cy="365125"/>
          </a:xfrm>
        </p:spPr>
        <p:txBody>
          <a:bodyPr/>
          <a:lstStyle>
            <a:lvl1pPr eaLnBrk="1" hangingPunct="1">
              <a:defRPr sz="1100">
                <a:solidFill>
                  <a:srgbClr val="858585"/>
                </a:solidFill>
                <a:latin typeface="Century Gothic" pitchFamily="34" charset="0"/>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99329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p:cNvSpPr>
            <a:spLocks noGrp="1"/>
          </p:cNvSpPr>
          <p:nvPr>
            <p:ph type="dt" sz="half" idx="15"/>
          </p:nvPr>
        </p:nvSpPr>
        <p:spPr/>
        <p:txBody>
          <a:bodyPr/>
          <a:lstStyle>
            <a:lvl1pPr>
              <a:defRPr/>
            </a:lvl1pPr>
          </a:lstStyle>
          <a:p>
            <a:fld id="{777C5682-C0F4-42B8-8318-E183B64DD4EA}" type="datetime1">
              <a:rPr lang="en-US" smtClean="0"/>
              <a:t>8/19/2016</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268783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6"/>
          </p:nvPr>
        </p:nvSpPr>
        <p:spPr/>
        <p:txBody>
          <a:bodyPr/>
          <a:lstStyle>
            <a:lvl1pPr>
              <a:defRPr/>
            </a:lvl1pPr>
          </a:lstStyle>
          <a:p>
            <a:fld id="{4A798444-314C-4AD6-A212-CF6313709F81}" type="datetime1">
              <a:rPr lang="en-US" smtClean="0"/>
              <a:t>8/19/2016</a:t>
            </a:fld>
            <a:endParaRPr lang="en-US"/>
          </a:p>
        </p:txBody>
      </p:sp>
      <p:sp>
        <p:nvSpPr>
          <p:cNvPr id="10" name="Footer Placeholder 5"/>
          <p:cNvSpPr>
            <a:spLocks noGrp="1"/>
          </p:cNvSpPr>
          <p:nvPr>
            <p:ph type="ftr" sz="quarter" idx="17"/>
          </p:nvPr>
        </p:nvSpPr>
        <p:spPr/>
        <p:txBody>
          <a:bodyPr/>
          <a:lstStyle>
            <a:lvl1pPr>
              <a:defRPr/>
            </a:lvl1pPr>
          </a:lstStyle>
          <a:p>
            <a:endParaRPr lang="en-US"/>
          </a:p>
        </p:txBody>
      </p:sp>
      <p:sp>
        <p:nvSpPr>
          <p:cNvPr id="13" name="Slide Number Placeholder 6"/>
          <p:cNvSpPr>
            <a:spLocks noGrp="1"/>
          </p:cNvSpPr>
          <p:nvPr>
            <p:ph type="sldNum" sz="quarter" idx="18"/>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349802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4" name="Date Placeholder 2"/>
          <p:cNvSpPr>
            <a:spLocks noGrp="1"/>
          </p:cNvSpPr>
          <p:nvPr>
            <p:ph type="dt" sz="half" idx="10"/>
          </p:nvPr>
        </p:nvSpPr>
        <p:spPr/>
        <p:txBody>
          <a:bodyPr/>
          <a:lstStyle>
            <a:lvl1pPr>
              <a:defRPr/>
            </a:lvl1pPr>
          </a:lstStyle>
          <a:p>
            <a:fld id="{BE3C2C7B-BD60-45FB-AFA1-58D780B6884A}" type="datetime1">
              <a:rPr lang="en-US" smtClean="0"/>
              <a:t>8/19/2016</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13440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Date Placeholder 1"/>
          <p:cNvSpPr>
            <a:spLocks noGrp="1"/>
          </p:cNvSpPr>
          <p:nvPr>
            <p:ph type="dt" sz="half" idx="10"/>
          </p:nvPr>
        </p:nvSpPr>
        <p:spPr/>
        <p:txBody>
          <a:bodyPr/>
          <a:lstStyle>
            <a:lvl1pPr>
              <a:defRPr/>
            </a:lvl1pPr>
          </a:lstStyle>
          <a:p>
            <a:fld id="{460B8DC7-B3E9-44ED-BF50-7313EDD74A9A}" type="datetime1">
              <a:rPr lang="en-US" smtClean="0"/>
              <a:t>8/19/2016</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4123397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A6420AC7-E185-456B-B079-66E3F878C79C}" type="datetime1">
              <a:rPr lang="en-US" smtClean="0"/>
              <a:t>8/19/2016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2120313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a:t>Click icon to add picture</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a:lvl1pPr>
          </a:lstStyle>
          <a:p>
            <a:fld id="{36381829-29FB-4B02-B42E-E0077F9BB884}" type="datetime1">
              <a:rPr lang="en-US" smtClean="0"/>
              <a:t>8/19/2016</a:t>
            </a:fld>
            <a:endParaRPr 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endParaRPr lang="en-US"/>
          </a:p>
        </p:txBody>
      </p:sp>
      <p:sp>
        <p:nvSpPr>
          <p:cNvPr id="8" name="Slide Number Placeholder 6"/>
          <p:cNvSpPr>
            <a:spLocks noGrp="1"/>
          </p:cNvSpPr>
          <p:nvPr>
            <p:ph type="sldNum" sz="quarter" idx="16"/>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188656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4AD774C-7169-47A5-8DA0-25E8A825720F}" type="datetime1">
              <a:rPr lang="en-US" smtClean="0"/>
              <a:t>8/19/2016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180054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9" name="Date Placeholder 4"/>
          <p:cNvSpPr>
            <a:spLocks noGrp="1"/>
          </p:cNvSpPr>
          <p:nvPr>
            <p:ph type="dt" sz="half" idx="16"/>
          </p:nvPr>
        </p:nvSpPr>
        <p:spPr/>
        <p:txBody>
          <a:bodyPr/>
          <a:lstStyle>
            <a:lvl1pPr>
              <a:defRPr/>
            </a:lvl1pPr>
          </a:lstStyle>
          <a:p>
            <a:fld id="{5FA8AA02-BE15-4ED0-8310-EA15072E6405}" type="datetime1">
              <a:rPr lang="en-US" smtClean="0"/>
              <a:t>8/19/2016</a:t>
            </a:fld>
            <a:endParaRPr lang="en-US"/>
          </a:p>
        </p:txBody>
      </p:sp>
      <p:sp>
        <p:nvSpPr>
          <p:cNvPr id="13" name="Footer Placeholder 5"/>
          <p:cNvSpPr>
            <a:spLocks noGrp="1"/>
          </p:cNvSpPr>
          <p:nvPr>
            <p:ph type="ftr" sz="quarter" idx="17"/>
          </p:nvPr>
        </p:nvSpPr>
        <p:spPr/>
        <p:txBody>
          <a:bodyPr/>
          <a:lstStyle>
            <a:lvl1pPr>
              <a:defRPr/>
            </a:lvl1pPr>
          </a:lstStyle>
          <a:p>
            <a:endParaRPr lang="en-US"/>
          </a:p>
        </p:txBody>
      </p:sp>
      <p:sp>
        <p:nvSpPr>
          <p:cNvPr id="14" name="Slide Number Placeholder 6"/>
          <p:cNvSpPr>
            <a:spLocks noGrp="1"/>
          </p:cNvSpPr>
          <p:nvPr>
            <p:ph type="sldNum" sz="quarter" idx="18"/>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4041902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fld id="{1ED88EC6-C314-4A78-9C8E-30DDFCA0DCDF}" type="datetime1">
              <a:rPr lang="en-US" smtClean="0"/>
              <a:t>8/19/2016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172866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fld id="{F8350D7D-34A6-47A8-9736-0436678C8239}" type="datetime1">
              <a:rPr lang="en-US" smtClean="0"/>
              <a:t>8/19/2016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251093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a:xfrm>
            <a:off x="7212013" y="6356350"/>
            <a:ext cx="1752600" cy="365125"/>
          </a:xfrm>
        </p:spPr>
        <p:txBody>
          <a:bodyPr/>
          <a:lstStyle>
            <a:lvl1pPr>
              <a:defRPr/>
            </a:lvl1pPr>
          </a:lstStyle>
          <a:p>
            <a:fld id="{05A44D4E-2BC7-4623-AC25-7F50FB2E281D}" type="datetime1">
              <a:rPr lang="en-US" smtClean="0"/>
              <a:t>8/19/2016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139949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a:t>Click icon to add picture</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baseline="0">
                <a:solidFill>
                  <a:schemeClr val="bg1"/>
                </a:solidFill>
              </a:defRPr>
            </a:lvl1pPr>
          </a:lstStyle>
          <a:p>
            <a:fld id="{D33EA759-99B4-4B59-B947-270C182924F3}" type="datetime1">
              <a:rPr lang="en-US" smtClean="0"/>
              <a:t>8/19/2016</a:t>
            </a:fld>
            <a:endParaRPr lang="en-US"/>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endParaRPr lang="en-US"/>
          </a:p>
        </p:txBody>
      </p:sp>
      <p:sp>
        <p:nvSpPr>
          <p:cNvPr id="10" name="Slide Number Placeholder 5"/>
          <p:cNvSpPr>
            <a:spLocks noGrp="1"/>
          </p:cNvSpPr>
          <p:nvPr>
            <p:ph type="sldNum" sz="quarter" idx="16"/>
          </p:nvPr>
        </p:nvSpPr>
        <p:spPr>
          <a:xfrm>
            <a:off x="8266113" y="6356350"/>
            <a:ext cx="685800" cy="365125"/>
          </a:xfrm>
        </p:spPr>
        <p:txBody>
          <a:bodyPr/>
          <a:lstStyle>
            <a:lvl1pPr eaLnBrk="1" hangingPunct="1">
              <a:defRPr sz="1100">
                <a:solidFill>
                  <a:srgbClr val="858585"/>
                </a:solidFill>
                <a:latin typeface="Century Gothic" pitchFamily="34" charset="0"/>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248750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a:t>Click icon to add picture</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fld id="{A32D2E04-DDA9-42BE-B322-5BD2C9C2DB27}" type="datetime1">
              <a:rPr lang="en-US" smtClean="0"/>
              <a:t>8/19/2016</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endParaRPr lang="en-U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190378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fld id="{E193745F-4EE7-445A-B758-5D61984B308F}" type="datetime1">
              <a:rPr lang="en-US" smtClean="0"/>
              <a:t>8/19/2016</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245866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302259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4"/>
          <p:cNvSpPr>
            <a:spLocks noGrp="1"/>
          </p:cNvSpPr>
          <p:nvPr>
            <p:ph type="dt" sz="half" idx="10"/>
          </p:nvPr>
        </p:nvSpPr>
        <p:spPr/>
        <p:txBody>
          <a:bodyPr/>
          <a:lstStyle>
            <a:lvl1pPr>
              <a:defRPr/>
            </a:lvl1pPr>
          </a:lstStyle>
          <a:p>
            <a:fld id="{1015CED5-2D71-4847-8F76-9E83AC1F65EE}" type="datetime1">
              <a:rPr lang="en-US" smtClean="0"/>
              <a:t>8/19/2016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75166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6"/>
          <p:cNvSpPr>
            <a:spLocks noGrp="1"/>
          </p:cNvSpPr>
          <p:nvPr>
            <p:ph type="dt" sz="half" idx="10"/>
          </p:nvPr>
        </p:nvSpPr>
        <p:spPr/>
        <p:txBody>
          <a:bodyPr/>
          <a:lstStyle>
            <a:lvl1pPr>
              <a:defRPr/>
            </a:lvl1pPr>
          </a:lstStyle>
          <a:p>
            <a:fld id="{F8BACCDF-470C-4EEF-8BC9-7FFBBF3455AF}" type="datetime1">
              <a:rPr lang="en-US" smtClean="0"/>
              <a:t>8/19/2016</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386278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4"/>
          <p:cNvSpPr>
            <a:spLocks noGrp="1"/>
          </p:cNvSpPr>
          <p:nvPr>
            <p:ph type="dt" sz="half" idx="14"/>
          </p:nvPr>
        </p:nvSpPr>
        <p:spPr/>
        <p:txBody>
          <a:bodyPr/>
          <a:lstStyle>
            <a:lvl1pPr>
              <a:defRPr/>
            </a:lvl1pPr>
          </a:lstStyle>
          <a:p>
            <a:fld id="{A0366034-D7F6-492B-8B30-52489E688B55}" type="datetime1">
              <a:rPr lang="en-US" smtClean="0"/>
              <a:t>8/19/2016</a:t>
            </a:fld>
            <a:endParaRPr lang="en-US"/>
          </a:p>
        </p:txBody>
      </p:sp>
      <p:sp>
        <p:nvSpPr>
          <p:cNvPr id="7" name="Footer Placeholder 5"/>
          <p:cNvSpPr>
            <a:spLocks noGrp="1"/>
          </p:cNvSpPr>
          <p:nvPr>
            <p:ph type="ftr" sz="quarter" idx="15"/>
          </p:nvPr>
        </p:nvSpPr>
        <p:spPr/>
        <p:txBody>
          <a:bodyPr/>
          <a:lstStyle>
            <a:lvl1pPr>
              <a:defRPr/>
            </a:lvl1pPr>
          </a:lstStyle>
          <a:p>
            <a:endParaRPr lang="en-US"/>
          </a:p>
        </p:txBody>
      </p:sp>
      <p:sp>
        <p:nvSpPr>
          <p:cNvPr id="8" name="Slide Number Placeholder 6"/>
          <p:cNvSpPr>
            <a:spLocks noGrp="1"/>
          </p:cNvSpPr>
          <p:nvPr>
            <p:ph type="sldNum" sz="quarter" idx="16"/>
          </p:nvPr>
        </p:nvSpPr>
        <p:spPr/>
        <p:txBody>
          <a:bodyPr/>
          <a:lstStyle>
            <a:lvl1pPr>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96632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209800"/>
            <a:ext cx="650875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99313"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latin typeface="Times New Roman" charset="0"/>
                <a:ea typeface="ＭＳ Ｐゴシック" charset="0"/>
                <a:cs typeface="+mn-cs"/>
              </a:defRPr>
            </a:lvl1pPr>
          </a:lstStyle>
          <a:p>
            <a:fld id="{16E33220-617C-4231-A3EB-356C453398F4}" type="datetime1">
              <a:rPr lang="en-US" smtClean="0"/>
              <a:t>8/19/2016</a:t>
            </a:fld>
            <a:endParaRPr lang="en-US"/>
          </a:p>
        </p:txBody>
      </p:sp>
      <p:sp>
        <p:nvSpPr>
          <p:cNvPr id="5" name="Footer Placeholder 4"/>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latin typeface="Times New Roman" charset="0"/>
                <a:ea typeface="ＭＳ Ｐゴシック" charset="0"/>
                <a:cs typeface="+mn-cs"/>
              </a:defRPr>
            </a:lvl1pPr>
          </a:lstStyle>
          <a:p>
            <a:endParaRPr lang="en-US"/>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200" b="1">
                <a:solidFill>
                  <a:schemeClr val="bg1"/>
                </a:solidFill>
              </a:defRPr>
            </a:lvl1pPr>
          </a:lstStyle>
          <a:p>
            <a:fld id="{9D4F7F10-B8BA-4DE4-8B5F-191FE19298AA}" type="slidenum">
              <a:rPr lang="en-US" smtClean="0"/>
              <a:pPr/>
              <a:t>‹#›</a:t>
            </a:fld>
            <a:endParaRPr lang="en-US"/>
          </a:p>
        </p:txBody>
      </p:sp>
    </p:spTree>
    <p:extLst>
      <p:ext uri="{BB962C8B-B14F-4D97-AF65-F5344CB8AC3E}">
        <p14:creationId xmlns:p14="http://schemas.microsoft.com/office/powerpoint/2010/main" val="39738328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hdr="0" ft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pitchFamily="18" charset="2"/>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pitchFamily="18" charset="2"/>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pitchFamily="18" charset="2"/>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pitchFamily="18" charset="2"/>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pitchFamily="18" charset="2"/>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www.sportsvideodaily.com/wp-content/uploads/2009/05/carl_lewis3.jp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video" Target="https://www.youtube.com/embed/ZMByI4s-D-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208929"/>
            <a:ext cx="5687568" cy="1048684"/>
          </a:xfrm>
        </p:spPr>
        <p:txBody>
          <a:bodyPr>
            <a:normAutofit fontScale="90000"/>
          </a:bodyPr>
          <a:lstStyle/>
          <a:p>
            <a:r>
              <a:rPr lang="en-US" sz="4000" dirty="0"/>
              <a:t>Scientific Measurements</a:t>
            </a:r>
          </a:p>
        </p:txBody>
      </p:sp>
      <p:sp>
        <p:nvSpPr>
          <p:cNvPr id="3" name="Subtitle 2"/>
          <p:cNvSpPr>
            <a:spLocks noGrp="1"/>
          </p:cNvSpPr>
          <p:nvPr>
            <p:ph type="subTitle" idx="1"/>
          </p:nvPr>
        </p:nvSpPr>
        <p:spPr>
          <a:xfrm>
            <a:off x="3048000" y="5257800"/>
            <a:ext cx="5611368" cy="621792"/>
          </a:xfrm>
        </p:spPr>
        <p:txBody>
          <a:bodyPr/>
          <a:lstStyle/>
          <a:p>
            <a:r>
              <a:rPr lang="en-US" dirty="0"/>
              <a:t>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81800" cy="1143000"/>
          </a:xfrm>
        </p:spPr>
        <p:txBody>
          <a:bodyPr/>
          <a:lstStyle/>
          <a:p>
            <a:r>
              <a:rPr lang="en-US" dirty="0"/>
              <a:t>Write the following using scientific notation.</a:t>
            </a:r>
          </a:p>
        </p:txBody>
      </p:sp>
      <p:sp>
        <p:nvSpPr>
          <p:cNvPr id="4" name="Content Placeholder 3"/>
          <p:cNvSpPr>
            <a:spLocks noGrp="1"/>
          </p:cNvSpPr>
          <p:nvPr>
            <p:ph idx="1"/>
          </p:nvPr>
        </p:nvSpPr>
        <p:spPr>
          <a:xfrm>
            <a:off x="33528" y="1752600"/>
            <a:ext cx="8915400" cy="1981200"/>
          </a:xfrm>
          <a:solidFill>
            <a:schemeClr val="bg1"/>
          </a:solidFill>
        </p:spPr>
        <p:txBody>
          <a:bodyPr/>
          <a:lstStyle/>
          <a:p>
            <a:r>
              <a:rPr lang="en-US" dirty="0"/>
              <a:t>a)	14 </a:t>
            </a:r>
            <a:r>
              <a:rPr lang="en-US" dirty="0" err="1"/>
              <a:t>Mton</a:t>
            </a:r>
            <a:br>
              <a:rPr lang="en-US" dirty="0"/>
            </a:br>
            <a:r>
              <a:rPr lang="en-US" dirty="0"/>
              <a:t>				</a:t>
            </a:r>
          </a:p>
          <a:p>
            <a:r>
              <a:rPr lang="en-US" dirty="0"/>
              <a:t>b)	670 </a:t>
            </a:r>
            <a:r>
              <a:rPr lang="en-US" dirty="0" err="1"/>
              <a:t>kPa</a:t>
            </a:r>
            <a:br>
              <a:rPr lang="en-US" dirty="0"/>
            </a:br>
            <a:r>
              <a:rPr lang="en-US" dirty="0"/>
              <a:t>				</a:t>
            </a:r>
          </a:p>
          <a:p>
            <a:r>
              <a:rPr lang="en-US" dirty="0"/>
              <a:t>c)	945 mm</a:t>
            </a:r>
          </a:p>
        </p:txBody>
      </p:sp>
      <p:sp>
        <p:nvSpPr>
          <p:cNvPr id="3" name="Slide Number Placeholder 2"/>
          <p:cNvSpPr>
            <a:spLocks noGrp="1"/>
          </p:cNvSpPr>
          <p:nvPr>
            <p:ph type="sldNum" sz="quarter" idx="12"/>
          </p:nvPr>
        </p:nvSpPr>
        <p:spPr/>
        <p:txBody>
          <a:bodyPr/>
          <a:lstStyle/>
          <a:p>
            <a:fld id="{9D4F7F10-B8BA-4DE4-8B5F-191FE19298AA}" type="slidenum">
              <a:rPr lang="en-US" smtClean="0"/>
              <a:pPr/>
              <a:t>10</a:t>
            </a:fld>
            <a:endParaRPr lang="en-US"/>
          </a:p>
        </p:txBody>
      </p:sp>
    </p:spTree>
    <p:extLst>
      <p:ext uri="{BB962C8B-B14F-4D97-AF65-F5344CB8AC3E}">
        <p14:creationId xmlns:p14="http://schemas.microsoft.com/office/powerpoint/2010/main" val="349975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588"/>
            <a:ext cx="6508750" cy="912812"/>
          </a:xfrm>
        </p:spPr>
        <p:txBody>
          <a:bodyPr/>
          <a:lstStyle/>
          <a:p>
            <a:r>
              <a:rPr lang="en-US" dirty="0"/>
              <a:t>Write the following using scientific prefixes.</a:t>
            </a:r>
          </a:p>
        </p:txBody>
      </p:sp>
      <p:sp>
        <p:nvSpPr>
          <p:cNvPr id="4" name="Content Placeholder 3"/>
          <p:cNvSpPr>
            <a:spLocks noGrp="1"/>
          </p:cNvSpPr>
          <p:nvPr>
            <p:ph idx="1"/>
          </p:nvPr>
        </p:nvSpPr>
        <p:spPr>
          <a:xfrm>
            <a:off x="76200" y="1752600"/>
            <a:ext cx="8915400" cy="1981200"/>
          </a:xfrm>
          <a:solidFill>
            <a:schemeClr val="bg1"/>
          </a:solidFill>
        </p:spPr>
        <p:txBody>
          <a:bodyPr/>
          <a:lstStyle/>
          <a:p>
            <a:r>
              <a:rPr lang="en-US" dirty="0"/>
              <a:t>a)	190 000 000 s				</a:t>
            </a:r>
            <a:br>
              <a:rPr lang="en-US" dirty="0"/>
            </a:br>
            <a:endParaRPr lang="en-US" dirty="0"/>
          </a:p>
          <a:p>
            <a:r>
              <a:rPr lang="en-US" dirty="0"/>
              <a:t>b)	168 000 m			</a:t>
            </a:r>
            <a:br>
              <a:rPr lang="en-US" dirty="0"/>
            </a:br>
            <a:endParaRPr lang="en-US" dirty="0"/>
          </a:p>
          <a:p>
            <a:r>
              <a:rPr lang="en-US" dirty="0"/>
              <a:t>c)	0.049 12 m	</a:t>
            </a:r>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11</a:t>
            </a:fld>
            <a:endParaRPr lang="en-US"/>
          </a:p>
        </p:txBody>
      </p:sp>
    </p:spTree>
    <p:extLst>
      <p:ext uri="{BB962C8B-B14F-4D97-AF65-F5344CB8AC3E}">
        <p14:creationId xmlns:p14="http://schemas.microsoft.com/office/powerpoint/2010/main" val="137010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04800"/>
            <a:ext cx="6447501" cy="698269"/>
          </a:xfrm>
        </p:spPr>
        <p:txBody>
          <a:bodyPr/>
          <a:lstStyle/>
          <a:p>
            <a:r>
              <a:rPr lang="en-US" dirty="0"/>
              <a:t>Using scientific prefixes</a:t>
            </a:r>
          </a:p>
        </p:txBody>
      </p:sp>
      <p:sp>
        <p:nvSpPr>
          <p:cNvPr id="3" name="Content Placeholder 2"/>
          <p:cNvSpPr>
            <a:spLocks noGrp="1"/>
          </p:cNvSpPr>
          <p:nvPr>
            <p:ph idx="1"/>
          </p:nvPr>
        </p:nvSpPr>
        <p:spPr>
          <a:xfrm>
            <a:off x="457200" y="1024405"/>
            <a:ext cx="8331199" cy="3751703"/>
          </a:xfrm>
        </p:spPr>
        <p:txBody>
          <a:bodyPr/>
          <a:lstStyle/>
          <a:p>
            <a:r>
              <a:rPr lang="en-US" dirty="0"/>
              <a:t>We can treat these as unit conversions</a:t>
            </a:r>
          </a:p>
          <a:p>
            <a:r>
              <a:rPr lang="en-US" dirty="0"/>
              <a:t>Two ways to do this, but really the same</a:t>
            </a:r>
          </a:p>
          <a:p>
            <a:r>
              <a:rPr lang="en-US" dirty="0"/>
              <a:t>Ex	 Convert the size of 138nm long molecule to meters.</a:t>
            </a:r>
          </a:p>
          <a:p>
            <a:endParaRPr lang="en-US" dirty="0"/>
          </a:p>
          <a:p>
            <a:endParaRPr lang="en-US" dirty="0"/>
          </a:p>
          <a:p>
            <a:endParaRPr lang="en-US" dirty="0"/>
          </a:p>
          <a:p>
            <a:r>
              <a:rPr lang="en-US" dirty="0"/>
              <a:t>Ex	How much space does a 2.5petabyte hard drive have, in terms of bytes?</a:t>
            </a:r>
          </a:p>
        </p:txBody>
      </p:sp>
    </p:spTree>
    <p:extLst>
      <p:ext uri="{BB962C8B-B14F-4D97-AF65-F5344CB8AC3E}">
        <p14:creationId xmlns:p14="http://schemas.microsoft.com/office/powerpoint/2010/main" val="411683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Accuracy vs Precision</a:t>
            </a:r>
          </a:p>
        </p:txBody>
      </p:sp>
      <p:sp>
        <p:nvSpPr>
          <p:cNvPr id="4" name="Content Placeholder 3"/>
          <p:cNvSpPr>
            <a:spLocks noGrp="1"/>
          </p:cNvSpPr>
          <p:nvPr>
            <p:ph idx="1"/>
          </p:nvPr>
        </p:nvSpPr>
        <p:spPr>
          <a:xfrm>
            <a:off x="76200" y="990600"/>
            <a:ext cx="8915400" cy="3809999"/>
          </a:xfrm>
          <a:solidFill>
            <a:schemeClr val="bg1"/>
          </a:solidFill>
        </p:spPr>
        <p:txBody>
          <a:bodyPr/>
          <a:lstStyle/>
          <a:p>
            <a:r>
              <a:rPr lang="en-US" dirty="0"/>
              <a:t>	ACCURACY: measurements close to the true value </a:t>
            </a:r>
          </a:p>
          <a:p>
            <a:r>
              <a:rPr lang="en-US" dirty="0"/>
              <a:t>	PRECISION: measurements that are </a:t>
            </a:r>
            <a:r>
              <a:rPr lang="en-US" dirty="0" err="1"/>
              <a:t>reproduceable</a:t>
            </a:r>
            <a:endParaRPr lang="en-US" dirty="0"/>
          </a:p>
          <a:p>
            <a:r>
              <a:rPr lang="en-US" dirty="0"/>
              <a:t>precision is expressed in the number of </a:t>
            </a:r>
            <a:r>
              <a:rPr lang="en-US" u="sng" dirty="0"/>
              <a:t>significant figures</a:t>
            </a:r>
          </a:p>
          <a:p>
            <a:r>
              <a:rPr lang="en-US" dirty="0"/>
              <a:t>some “zeros” really only hold a place for the tens power</a:t>
            </a:r>
          </a:p>
          <a:p>
            <a:pPr lvl="1"/>
            <a:r>
              <a:rPr lang="en-US" dirty="0"/>
              <a:t>the exception is if a point is made to include the zero as significant</a:t>
            </a:r>
          </a:p>
          <a:p>
            <a:pPr lvl="1"/>
            <a:r>
              <a:rPr lang="en-US" dirty="0"/>
              <a:t>we write this as a zero with a period</a:t>
            </a:r>
          </a:p>
          <a:p>
            <a:r>
              <a:rPr lang="en-US" dirty="0"/>
              <a:t>we apply basic estimation rules around the number five</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13</a:t>
            </a:fld>
            <a:endParaRPr lang="en-US"/>
          </a:p>
        </p:txBody>
      </p:sp>
    </p:spTree>
    <p:extLst>
      <p:ext uri="{BB962C8B-B14F-4D97-AF65-F5344CB8AC3E}">
        <p14:creationId xmlns:p14="http://schemas.microsoft.com/office/powerpoint/2010/main" val="340225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Chips</a:t>
            </a:r>
          </a:p>
        </p:txBody>
      </p:sp>
      <p:sp>
        <p:nvSpPr>
          <p:cNvPr id="4" name="Content Placeholder 3"/>
          <p:cNvSpPr>
            <a:spLocks noGrp="1"/>
          </p:cNvSpPr>
          <p:nvPr>
            <p:ph idx="1"/>
          </p:nvPr>
        </p:nvSpPr>
        <p:spPr>
          <a:xfrm>
            <a:off x="152400" y="838200"/>
            <a:ext cx="8915400" cy="1981200"/>
          </a:xfrm>
          <a:solidFill>
            <a:schemeClr val="bg1"/>
          </a:solidFill>
        </p:spPr>
        <p:txBody>
          <a:bodyPr/>
          <a:lstStyle/>
          <a:p>
            <a:r>
              <a:rPr lang="en-US" dirty="0"/>
              <a:t>A potato chip producer claims their product has “no trans fat”, then writes 0g per serving.  Does this mean there is </a:t>
            </a:r>
            <a:r>
              <a:rPr lang="en-US" b="1" dirty="0"/>
              <a:t>no trans fat</a:t>
            </a:r>
            <a:r>
              <a:rPr lang="en-US" dirty="0"/>
              <a:t>?</a:t>
            </a:r>
          </a:p>
        </p:txBody>
      </p:sp>
      <p:sp>
        <p:nvSpPr>
          <p:cNvPr id="3" name="Slide Number Placeholder 2"/>
          <p:cNvSpPr>
            <a:spLocks noGrp="1"/>
          </p:cNvSpPr>
          <p:nvPr>
            <p:ph type="sldNum" sz="quarter" idx="12"/>
          </p:nvPr>
        </p:nvSpPr>
        <p:spPr/>
        <p:txBody>
          <a:bodyPr/>
          <a:lstStyle/>
          <a:p>
            <a:fld id="{9D4F7F10-B8BA-4DE4-8B5F-191FE19298AA}" type="slidenum">
              <a:rPr lang="en-US" smtClean="0"/>
              <a:pPr/>
              <a:t>14</a:t>
            </a:fld>
            <a:endParaRPr lang="en-US"/>
          </a:p>
        </p:txBody>
      </p:sp>
      <p:pic>
        <p:nvPicPr>
          <p:cNvPr id="1026" name="Picture 2" descr="Elaidic-acid-2D-skele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6986" y="1712912"/>
            <a:ext cx="3998252" cy="48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793px-Oleic-acid-skele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314" y="2496342"/>
            <a:ext cx="4005686" cy="10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news.vanderbilt.edu/files/Transfat-fi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237" y="4191000"/>
            <a:ext cx="3781425" cy="212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Sanitizer</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A bottle of hand sanitizer says it kills 99.99% of germs.  Can they say they kill (a) 100% of germs and (b) all germs?</a:t>
            </a:r>
          </a:p>
        </p:txBody>
      </p:sp>
      <p:sp>
        <p:nvSpPr>
          <p:cNvPr id="3" name="Slide Number Placeholder 2"/>
          <p:cNvSpPr>
            <a:spLocks noGrp="1"/>
          </p:cNvSpPr>
          <p:nvPr>
            <p:ph type="sldNum" sz="quarter" idx="12"/>
          </p:nvPr>
        </p:nvSpPr>
        <p:spPr/>
        <p:txBody>
          <a:bodyPr/>
          <a:lstStyle/>
          <a:p>
            <a:fld id="{9D4F7F10-B8BA-4DE4-8B5F-191FE19298AA}" type="slidenum">
              <a:rPr lang="en-US" smtClean="0"/>
              <a:pPr/>
              <a:t>15</a:t>
            </a:fld>
            <a:endParaRPr lang="en-US"/>
          </a:p>
        </p:txBody>
      </p:sp>
      <p:pic>
        <p:nvPicPr>
          <p:cNvPr id="3074" name="Picture 2" descr="http://www.holistictrick.com/wp-content/uploads/2015/02/4211052395_7a9168d1d6_z.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30" t="22794" r="20588" b="13236"/>
          <a:stretch/>
        </p:blipFill>
        <p:spPr bwMode="auto">
          <a:xfrm>
            <a:off x="5791200" y="1676399"/>
            <a:ext cx="3200400" cy="488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Costs</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A plumber says he will charge about $80 to replace a pipe.  How much should you expect to pay?</a:t>
            </a:r>
          </a:p>
        </p:txBody>
      </p:sp>
      <p:sp>
        <p:nvSpPr>
          <p:cNvPr id="3" name="Slide Number Placeholder 2"/>
          <p:cNvSpPr>
            <a:spLocks noGrp="1"/>
          </p:cNvSpPr>
          <p:nvPr>
            <p:ph type="sldNum" sz="quarter" idx="12"/>
          </p:nvPr>
        </p:nvSpPr>
        <p:spPr/>
        <p:txBody>
          <a:bodyPr/>
          <a:lstStyle/>
          <a:p>
            <a:fld id="{9D4F7F10-B8BA-4DE4-8B5F-191FE19298AA}" type="slidenum">
              <a:rPr lang="en-US" smtClean="0"/>
              <a:pPr/>
              <a:t>16</a:t>
            </a:fld>
            <a:endParaRPr lang="en-US"/>
          </a:p>
        </p:txBody>
      </p:sp>
    </p:spTree>
    <p:extLst>
      <p:ext uri="{BB962C8B-B14F-4D97-AF65-F5344CB8AC3E}">
        <p14:creationId xmlns:p14="http://schemas.microsoft.com/office/powerpoint/2010/main" val="387096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Rules for Significant Figures</a:t>
            </a:r>
          </a:p>
        </p:txBody>
      </p:sp>
      <p:sp>
        <p:nvSpPr>
          <p:cNvPr id="4" name="Content Placeholder 3"/>
          <p:cNvSpPr>
            <a:spLocks noGrp="1"/>
          </p:cNvSpPr>
          <p:nvPr>
            <p:ph idx="1"/>
          </p:nvPr>
        </p:nvSpPr>
        <p:spPr>
          <a:xfrm>
            <a:off x="76200" y="990601"/>
            <a:ext cx="8991600" cy="1981200"/>
          </a:xfrm>
          <a:solidFill>
            <a:schemeClr val="bg1"/>
          </a:solidFill>
        </p:spPr>
        <p:txBody>
          <a:bodyPr/>
          <a:lstStyle/>
          <a:p>
            <a:r>
              <a:rPr lang="en-US" dirty="0"/>
              <a:t>ZEROS</a:t>
            </a:r>
          </a:p>
          <a:p>
            <a:pPr lvl="1"/>
            <a:r>
              <a:rPr lang="en-US" dirty="0"/>
              <a:t>zeros count as sig figs if they’re </a:t>
            </a:r>
          </a:p>
          <a:p>
            <a:pPr lvl="2"/>
            <a:r>
              <a:rPr lang="en-US" dirty="0"/>
              <a:t>between numbers </a:t>
            </a:r>
          </a:p>
          <a:p>
            <a:pPr lvl="2"/>
            <a:r>
              <a:rPr lang="en-US" dirty="0"/>
              <a:t>at the end of a </a:t>
            </a:r>
            <a:r>
              <a:rPr lang="en-US" i="1" dirty="0"/>
              <a:t>decimal</a:t>
            </a:r>
            <a:endParaRPr lang="en-US" dirty="0"/>
          </a:p>
          <a:p>
            <a:pPr lvl="1"/>
            <a:r>
              <a:rPr lang="en-US" dirty="0"/>
              <a:t>they </a:t>
            </a:r>
            <a:r>
              <a:rPr lang="en-US" u="sng" dirty="0"/>
              <a:t>don’t count </a:t>
            </a:r>
            <a:r>
              <a:rPr lang="en-US" dirty="0"/>
              <a:t>if they’re </a:t>
            </a:r>
          </a:p>
          <a:p>
            <a:pPr lvl="2"/>
            <a:r>
              <a:rPr lang="en-US" dirty="0"/>
              <a:t>at the beginning of a decimal, since they’re just indicating the tens place</a:t>
            </a:r>
          </a:p>
          <a:p>
            <a:pPr lvl="2"/>
            <a:r>
              <a:rPr lang="en-US" dirty="0"/>
              <a:t>at the end of a large number, unless there’s a purposeful decimal</a:t>
            </a:r>
          </a:p>
          <a:p>
            <a:r>
              <a:rPr lang="en-US" dirty="0"/>
              <a:t>MULTIPLICATION/DIVISION	</a:t>
            </a:r>
          </a:p>
          <a:p>
            <a:pPr lvl="1"/>
            <a:r>
              <a:rPr lang="en-US" dirty="0"/>
              <a:t>pick the number with the least amount of sig figs… that’s how many sig figs are in the answer</a:t>
            </a:r>
          </a:p>
          <a:p>
            <a:r>
              <a:rPr lang="en-US" dirty="0"/>
              <a:t>ADDITION/SUBTRACTION</a:t>
            </a:r>
          </a:p>
          <a:p>
            <a:pPr lvl="1"/>
            <a:r>
              <a:rPr lang="en-US" dirty="0"/>
              <a:t>pick the least precise number… that’s how precise your answer is</a:t>
            </a:r>
          </a:p>
        </p:txBody>
      </p:sp>
      <p:sp>
        <p:nvSpPr>
          <p:cNvPr id="3" name="Slide Number Placeholder 2"/>
          <p:cNvSpPr>
            <a:spLocks noGrp="1"/>
          </p:cNvSpPr>
          <p:nvPr>
            <p:ph type="sldNum" sz="quarter" idx="12"/>
          </p:nvPr>
        </p:nvSpPr>
        <p:spPr/>
        <p:txBody>
          <a:bodyPr/>
          <a:lstStyle/>
          <a:p>
            <a:fld id="{9D4F7F10-B8BA-4DE4-8B5F-191FE19298AA}" type="slidenum">
              <a:rPr lang="en-US" smtClean="0"/>
              <a:pPr/>
              <a:t>17</a:t>
            </a:fld>
            <a:endParaRPr lang="en-US"/>
          </a:p>
        </p:txBody>
      </p:sp>
    </p:spTree>
    <p:extLst>
      <p:ext uri="{BB962C8B-B14F-4D97-AF65-F5344CB8AC3E}">
        <p14:creationId xmlns:p14="http://schemas.microsoft.com/office/powerpoint/2010/main" val="153575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145"/>
            <a:ext cx="6508750" cy="685800"/>
          </a:xfrm>
        </p:spPr>
        <p:txBody>
          <a:bodyPr/>
          <a:lstStyle/>
          <a:p>
            <a:r>
              <a:rPr lang="en-US" dirty="0"/>
              <a:t>Calculate the following.  </a:t>
            </a:r>
          </a:p>
        </p:txBody>
      </p:sp>
      <p:sp>
        <p:nvSpPr>
          <p:cNvPr id="4" name="Content Placeholder 3"/>
          <p:cNvSpPr>
            <a:spLocks noGrp="1"/>
          </p:cNvSpPr>
          <p:nvPr>
            <p:ph idx="1"/>
          </p:nvPr>
        </p:nvSpPr>
        <p:spPr>
          <a:xfrm>
            <a:off x="76200" y="1524000"/>
            <a:ext cx="8915400" cy="1981200"/>
          </a:xfrm>
          <a:solidFill>
            <a:schemeClr val="bg1"/>
          </a:solidFill>
        </p:spPr>
        <p:txBody>
          <a:bodyPr/>
          <a:lstStyle/>
          <a:p>
            <a:r>
              <a:rPr lang="en-US" dirty="0"/>
              <a:t>Use proper significant figures in your answer</a:t>
            </a:r>
          </a:p>
          <a:p>
            <a:r>
              <a:rPr lang="en-US" dirty="0"/>
              <a:t>a)  10.2 x 0.4457</a:t>
            </a:r>
          </a:p>
          <a:p>
            <a:r>
              <a:rPr lang="en-US" dirty="0"/>
              <a:t>b)  16.3 – 12.17</a:t>
            </a:r>
          </a:p>
          <a:p>
            <a:r>
              <a:rPr lang="en-US" dirty="0"/>
              <a:t>c) 100 / 7.5</a:t>
            </a:r>
          </a:p>
          <a:p>
            <a:r>
              <a:rPr lang="en-US" dirty="0"/>
              <a:t>d)  14.82 + 9.4119</a:t>
            </a:r>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18</a:t>
            </a:fld>
            <a:endParaRPr lang="en-US"/>
          </a:p>
        </p:txBody>
      </p:sp>
    </p:spTree>
    <p:extLst>
      <p:ext uri="{BB962C8B-B14F-4D97-AF65-F5344CB8AC3E}">
        <p14:creationId xmlns:p14="http://schemas.microsoft.com/office/powerpoint/2010/main" val="242356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Unit Conversions</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these are used to go between different units using a </a:t>
            </a:r>
            <a:br>
              <a:rPr lang="en-US" dirty="0"/>
            </a:br>
            <a:br>
              <a:rPr lang="en-US" dirty="0"/>
            </a:br>
            <a:r>
              <a:rPr lang="en-US" u="sng" dirty="0"/>
              <a:t>ratio</a:t>
            </a:r>
            <a:r>
              <a:rPr lang="en-US" dirty="0"/>
              <a:t> or </a:t>
            </a:r>
            <a:r>
              <a:rPr lang="en-US" u="sng" dirty="0"/>
              <a:t>conversion factor</a:t>
            </a:r>
            <a:endParaRPr lang="en-US" dirty="0"/>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19</a:t>
            </a:fld>
            <a:endParaRPr lang="en-US"/>
          </a:p>
        </p:txBody>
      </p:sp>
    </p:spTree>
    <p:extLst>
      <p:ext uri="{BB962C8B-B14F-4D97-AF65-F5344CB8AC3E}">
        <p14:creationId xmlns:p14="http://schemas.microsoft.com/office/powerpoint/2010/main" val="369056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err="1"/>
              <a:t>Todo</a:t>
            </a:r>
            <a:r>
              <a:rPr lang="en-US" dirty="0"/>
              <a:t> list</a:t>
            </a:r>
          </a:p>
        </p:txBody>
      </p:sp>
      <p:sp>
        <p:nvSpPr>
          <p:cNvPr id="4" name="Content Placeholder 3"/>
          <p:cNvSpPr>
            <a:spLocks noGrp="1"/>
          </p:cNvSpPr>
          <p:nvPr>
            <p:ph idx="1"/>
          </p:nvPr>
        </p:nvSpPr>
        <p:spPr>
          <a:xfrm>
            <a:off x="457200" y="1143000"/>
            <a:ext cx="6508750" cy="4983163"/>
          </a:xfrm>
        </p:spPr>
        <p:txBody>
          <a:bodyPr/>
          <a:lstStyle/>
          <a:p>
            <a:pPr>
              <a:buFont typeface="Wingdings" panose="05000000000000000000" pitchFamily="2" charset="2"/>
              <a:buChar char="q"/>
            </a:pPr>
            <a:r>
              <a:rPr lang="en-US" dirty="0"/>
              <a:t>Chem Pre-Test</a:t>
            </a:r>
          </a:p>
          <a:p>
            <a:pPr>
              <a:buFont typeface="Wingdings" panose="05000000000000000000" pitchFamily="2" charset="2"/>
              <a:buChar char="q"/>
            </a:pPr>
            <a:r>
              <a:rPr lang="en-US" dirty="0"/>
              <a:t>Intro to Matter</a:t>
            </a:r>
          </a:p>
          <a:p>
            <a:pPr>
              <a:buFont typeface="Wingdings" panose="05000000000000000000" pitchFamily="2" charset="2"/>
              <a:buChar char="q"/>
            </a:pPr>
            <a:r>
              <a:rPr lang="en-US" dirty="0"/>
              <a:t>Units and Measures</a:t>
            </a:r>
          </a:p>
          <a:p>
            <a:pPr lvl="1">
              <a:buFont typeface="Wingdings" panose="05000000000000000000" pitchFamily="2" charset="2"/>
              <a:buChar char="q"/>
            </a:pPr>
            <a:r>
              <a:rPr lang="en-US" dirty="0"/>
              <a:t>SI System</a:t>
            </a:r>
          </a:p>
          <a:p>
            <a:pPr lvl="1">
              <a:buFont typeface="Wingdings" panose="05000000000000000000" pitchFamily="2" charset="2"/>
              <a:buChar char="q"/>
            </a:pPr>
            <a:r>
              <a:rPr lang="en-US" dirty="0"/>
              <a:t>Conversion factors</a:t>
            </a:r>
          </a:p>
        </p:txBody>
      </p:sp>
      <p:sp>
        <p:nvSpPr>
          <p:cNvPr id="5" name="Slide Number Placeholder 4"/>
          <p:cNvSpPr>
            <a:spLocks noGrp="1"/>
          </p:cNvSpPr>
          <p:nvPr>
            <p:ph type="sldNum" sz="quarter" idx="12"/>
          </p:nvPr>
        </p:nvSpPr>
        <p:spPr/>
        <p:txBody>
          <a:bodyPr/>
          <a:lstStyle/>
          <a:p>
            <a:fld id="{9D4F7F10-B8BA-4DE4-8B5F-191FE19298AA}" type="slidenum">
              <a:rPr lang="en-US" smtClean="0"/>
              <a:pPr/>
              <a:t>2</a:t>
            </a:fld>
            <a:endParaRPr lang="en-US"/>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74800" y="3337200"/>
              <a:ext cx="360" cy="360"/>
            </p14:xfrm>
          </p:contentPart>
        </mc:Choice>
        <mc:Fallback xmlns="">
          <p:pic>
            <p:nvPicPr>
              <p:cNvPr id="3" name="Ink 2"/>
              <p:cNvPicPr/>
              <p:nvPr/>
            </p:nvPicPr>
            <p:blipFill>
              <a:blip r:embed="rId4"/>
              <a:stretch>
                <a:fillRect/>
              </a:stretch>
            </p:blipFill>
            <p:spPr>
              <a:xfrm>
                <a:off x="7165440" y="3327840"/>
                <a:ext cx="19080" cy="19080"/>
              </a:xfrm>
              <a:prstGeom prst="rect">
                <a:avLst/>
              </a:prstGeom>
            </p:spPr>
          </p:pic>
        </mc:Fallback>
      </mc:AlternateContent>
    </p:spTree>
    <p:extLst>
      <p:ext uri="{BB962C8B-B14F-4D97-AF65-F5344CB8AC3E}">
        <p14:creationId xmlns:p14="http://schemas.microsoft.com/office/powerpoint/2010/main" val="356847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Convert the following.</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a)	8.25ft to m						</a:t>
            </a:r>
          </a:p>
          <a:p>
            <a:endParaRPr lang="en-US" dirty="0"/>
          </a:p>
          <a:p>
            <a:endParaRPr lang="en-US" dirty="0"/>
          </a:p>
          <a:p>
            <a:endParaRPr lang="en-US" dirty="0"/>
          </a:p>
          <a:p>
            <a:pPr marL="0" indent="0">
              <a:buNone/>
            </a:pPr>
            <a:endParaRPr lang="en-US" dirty="0"/>
          </a:p>
          <a:p>
            <a:r>
              <a:rPr lang="en-US" dirty="0"/>
              <a:t>b)	9 345 J to BTU </a:t>
            </a:r>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20</a:t>
            </a:fld>
            <a:endParaRPr lang="en-US"/>
          </a:p>
        </p:txBody>
      </p:sp>
    </p:spTree>
    <p:extLst>
      <p:ext uri="{BB962C8B-B14F-4D97-AF65-F5344CB8AC3E}">
        <p14:creationId xmlns:p14="http://schemas.microsoft.com/office/powerpoint/2010/main" val="113192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Tallest Man</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Robert </a:t>
            </a:r>
            <a:r>
              <a:rPr lang="en-US" dirty="0" err="1"/>
              <a:t>Wadlow</a:t>
            </a:r>
            <a:r>
              <a:rPr lang="en-US" dirty="0"/>
              <a:t> was the tallest person in history.  His hypertrophy of the pituitary gland provided an excessively high level of HGH.  Shortly before he died at the age of 22, he measured 8’ 11’’ and weighed 439lb.  Convert these measurements to the SI system.  </a:t>
            </a:r>
            <a:r>
              <a:rPr lang="en-US" i="1" dirty="0"/>
              <a:t>He is pictured to the right with his father, Harold, who stands 6’ 0’’.</a:t>
            </a:r>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21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514599"/>
            <a:ext cx="2514600" cy="431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94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Oil Spill</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An oil spill of 75 000gal forms a slick of 0.5nm height.  Calculate the area in square meters that it covers.</a:t>
            </a:r>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22</a:t>
            </a:fld>
            <a:endParaRPr lang="en-US"/>
          </a:p>
        </p:txBody>
      </p:sp>
      <p:pic>
        <p:nvPicPr>
          <p:cNvPr id="4098" name="Picture 2" descr="http://www.nature.com/news/specials/deepwater/images/main_b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05200"/>
            <a:ext cx="471830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0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Temperature</a:t>
            </a:r>
          </a:p>
        </p:txBody>
      </p:sp>
      <p:sp>
        <p:nvSpPr>
          <p:cNvPr id="5" name="Content Placeholder 4"/>
          <p:cNvSpPr>
            <a:spLocks noGrp="1"/>
          </p:cNvSpPr>
          <p:nvPr>
            <p:ph idx="1"/>
          </p:nvPr>
        </p:nvSpPr>
        <p:spPr>
          <a:xfrm>
            <a:off x="228600" y="914400"/>
            <a:ext cx="8686800" cy="3962400"/>
          </a:xfrm>
        </p:spPr>
        <p:txBody>
          <a:bodyPr/>
          <a:lstStyle/>
          <a:p>
            <a:r>
              <a:rPr lang="en-US" dirty="0"/>
              <a:t>The temperature conversion is different since you must use any of the following formula:</a:t>
            </a:r>
          </a:p>
          <a:p>
            <a:r>
              <a:rPr lang="en-US" dirty="0"/>
              <a:t>Convert the following.</a:t>
            </a:r>
          </a:p>
          <a:p>
            <a:r>
              <a:rPr lang="en-US" dirty="0"/>
              <a:t>a)	79°F to C</a:t>
            </a:r>
            <a:br>
              <a:rPr lang="en-US" dirty="0"/>
            </a:br>
            <a:br>
              <a:rPr lang="en-US" dirty="0"/>
            </a:br>
            <a:endParaRPr lang="en-US" dirty="0"/>
          </a:p>
          <a:p>
            <a:r>
              <a:rPr lang="en-US" dirty="0"/>
              <a:t>b)	50.°C to °F</a:t>
            </a:r>
            <a:br>
              <a:rPr lang="en-US" dirty="0"/>
            </a:br>
            <a:br>
              <a:rPr lang="en-US" dirty="0"/>
            </a:br>
            <a:br>
              <a:rPr lang="en-US" dirty="0"/>
            </a:br>
            <a:endParaRPr lang="en-US" dirty="0"/>
          </a:p>
          <a:p>
            <a:r>
              <a:rPr lang="en-US" dirty="0"/>
              <a:t>c)	210 K to °C</a:t>
            </a:r>
            <a:br>
              <a:rPr lang="en-US" dirty="0"/>
            </a:br>
            <a:br>
              <a:rPr lang="en-US" dirty="0"/>
            </a:br>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23</a:t>
            </a:fld>
            <a:endParaRPr lang="en-US"/>
          </a:p>
        </p:txBody>
      </p:sp>
    </p:spTree>
    <p:extLst>
      <p:ext uri="{BB962C8B-B14F-4D97-AF65-F5344CB8AC3E}">
        <p14:creationId xmlns:p14="http://schemas.microsoft.com/office/powerpoint/2010/main" val="348121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Unit Ratios</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 these provide information to relate two unrelated quantities</a:t>
            </a:r>
          </a:p>
          <a:p>
            <a:r>
              <a:rPr lang="en-US" dirty="0"/>
              <a:t>we can multiply and divide them; the numerator and denominator are interchangeable</a:t>
            </a:r>
          </a:p>
          <a:p>
            <a:r>
              <a:rPr lang="en-US" dirty="0"/>
              <a:t>Carl Lewis ran the 100.m dash in 9.92s.  What was his speed in meters per second, feet per second, and miles per hour? Also, graph his speed in this race.</a:t>
            </a:r>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24</a:t>
            </a:fld>
            <a:endParaRPr lang="en-US"/>
          </a:p>
        </p:txBody>
      </p:sp>
      <p:pic>
        <p:nvPicPr>
          <p:cNvPr id="6148" name="Picture 4" descr="http://www.sportsvideodaily.com/wp-content/uploads/2009/05/carl_lewis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77001" y="3069338"/>
            <a:ext cx="2517648" cy="372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83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Gasoline</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Gasoline costs $4.199 per gallon. You need gasoline for a school project, and decide to carry it in a 2.0L soda bottle. Calculate the cost of this gasoline.</a:t>
            </a:r>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25</a:t>
            </a:fld>
            <a:endParaRPr lang="en-US"/>
          </a:p>
        </p:txBody>
      </p:sp>
    </p:spTree>
    <p:extLst>
      <p:ext uri="{BB962C8B-B14F-4D97-AF65-F5344CB8AC3E}">
        <p14:creationId xmlns:p14="http://schemas.microsoft.com/office/powerpoint/2010/main" val="1139528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05" y="381000"/>
            <a:ext cx="6447501" cy="640080"/>
          </a:xfrm>
        </p:spPr>
        <p:txBody>
          <a:bodyPr/>
          <a:lstStyle/>
          <a:p>
            <a:r>
              <a:rPr lang="en-US" dirty="0"/>
              <a:t>Unit conversions</a:t>
            </a:r>
          </a:p>
        </p:txBody>
      </p:sp>
      <p:sp>
        <p:nvSpPr>
          <p:cNvPr id="3" name="Content Placeholder 2"/>
          <p:cNvSpPr>
            <a:spLocks noGrp="1"/>
          </p:cNvSpPr>
          <p:nvPr>
            <p:ph idx="1"/>
          </p:nvPr>
        </p:nvSpPr>
        <p:spPr>
          <a:xfrm>
            <a:off x="152400" y="1051560"/>
            <a:ext cx="8506968" cy="4648200"/>
          </a:xfrm>
          <a:solidFill>
            <a:schemeClr val="bg1"/>
          </a:solidFill>
        </p:spPr>
        <p:txBody>
          <a:bodyPr/>
          <a:lstStyle/>
          <a:p>
            <a:r>
              <a:rPr lang="en-US" dirty="0"/>
              <a:t>Make use of unit ratios</a:t>
            </a:r>
          </a:p>
          <a:p>
            <a:r>
              <a:rPr lang="en-US" dirty="0"/>
              <a:t>Ex	A car tire must be inflated to 44psi; if a gauge reads 43.7psi, calculate the pressure in atmospheres.</a:t>
            </a:r>
          </a:p>
          <a:p>
            <a:endParaRPr lang="en-US" dirty="0"/>
          </a:p>
          <a:p>
            <a:endParaRPr lang="en-US" dirty="0"/>
          </a:p>
          <a:p>
            <a:endParaRPr lang="en-US" dirty="0"/>
          </a:p>
          <a:p>
            <a:r>
              <a:rPr lang="en-US" dirty="0"/>
              <a:t>Ex	A bottle containing 2.75L hoods how much liquid, in terms of cubic feet</a:t>
            </a:r>
          </a:p>
        </p:txBody>
      </p:sp>
    </p:spTree>
    <p:extLst>
      <p:ext uri="{BB962C8B-B14F-4D97-AF65-F5344CB8AC3E}">
        <p14:creationId xmlns:p14="http://schemas.microsoft.com/office/powerpoint/2010/main" val="41815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05" y="457200"/>
            <a:ext cx="6447501" cy="615142"/>
          </a:xfrm>
        </p:spPr>
        <p:txBody>
          <a:bodyPr/>
          <a:lstStyle/>
          <a:p>
            <a:r>
              <a:rPr lang="en-US" dirty="0"/>
              <a:t>Density</a:t>
            </a:r>
          </a:p>
        </p:txBody>
      </p:sp>
      <p:sp>
        <p:nvSpPr>
          <p:cNvPr id="3" name="Content Placeholder 2"/>
          <p:cNvSpPr>
            <a:spLocks noGrp="1"/>
          </p:cNvSpPr>
          <p:nvPr>
            <p:ph idx="1"/>
          </p:nvPr>
        </p:nvSpPr>
        <p:spPr>
          <a:xfrm>
            <a:off x="228600" y="1195757"/>
            <a:ext cx="8686799" cy="4192516"/>
          </a:xfrm>
          <a:solidFill>
            <a:schemeClr val="bg1"/>
          </a:solidFill>
        </p:spPr>
        <p:txBody>
          <a:bodyPr/>
          <a:lstStyle/>
          <a:p>
            <a:r>
              <a:rPr lang="en-US" dirty="0"/>
              <a:t>Measures the mass per unit volume</a:t>
            </a:r>
          </a:p>
          <a:p>
            <a:r>
              <a:rPr lang="en-US" dirty="0"/>
              <a:t>Often refers to how “heavy” an object is</a:t>
            </a:r>
          </a:p>
          <a:p>
            <a:endParaRPr lang="en-US" dirty="0"/>
          </a:p>
          <a:p>
            <a:r>
              <a:rPr lang="en-US" dirty="0"/>
              <a:t>Ex	Copper has a density of 8.96g/</a:t>
            </a:r>
            <a:r>
              <a:rPr lang="en-US" dirty="0" err="1"/>
              <a:t>mL.</a:t>
            </a:r>
            <a:r>
              <a:rPr lang="en-US" dirty="0"/>
              <a:t> Calculate the volume of 45.234g of copper.</a:t>
            </a:r>
          </a:p>
          <a:p>
            <a:endParaRPr lang="en-US" dirty="0"/>
          </a:p>
        </p:txBody>
      </p:sp>
      <p:pic>
        <p:nvPicPr>
          <p:cNvPr id="1030" name="Picture 6" descr="http://thewmeacblog.files.wordpress.com/2012/06/styrofo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43616"/>
            <a:ext cx="2273315" cy="2273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wisegeek.com/copper-w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58" y="4572000"/>
            <a:ext cx="1973358" cy="204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4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52" y="228600"/>
            <a:ext cx="6508750" cy="685800"/>
          </a:xfrm>
        </p:spPr>
        <p:txBody>
          <a:bodyPr/>
          <a:lstStyle/>
          <a:p>
            <a:r>
              <a:rPr lang="en-US" dirty="0"/>
              <a:t>Foam mat</a:t>
            </a:r>
          </a:p>
        </p:txBody>
      </p:sp>
      <p:sp>
        <p:nvSpPr>
          <p:cNvPr id="3" name="Content Placeholder 2"/>
          <p:cNvSpPr>
            <a:spLocks noGrp="1"/>
          </p:cNvSpPr>
          <p:nvPr>
            <p:ph idx="1"/>
          </p:nvPr>
        </p:nvSpPr>
        <p:spPr>
          <a:xfrm>
            <a:off x="508001" y="914400"/>
            <a:ext cx="8407399" cy="4473872"/>
          </a:xfrm>
          <a:solidFill>
            <a:schemeClr val="bg1"/>
          </a:solidFill>
        </p:spPr>
        <p:txBody>
          <a:bodyPr/>
          <a:lstStyle/>
          <a:p>
            <a:pPr marL="0" indent="0">
              <a:buNone/>
            </a:pPr>
            <a:r>
              <a:rPr lang="en-US" dirty="0"/>
              <a:t>A foam workout mat has a mass of 1.8kg. It has dimensions of</a:t>
            </a:r>
            <a:br>
              <a:rPr lang="en-US" dirty="0"/>
            </a:br>
            <a:r>
              <a:rPr lang="en-US" dirty="0"/>
              <a:t>3.0m x 0.75m x 5.4cm. Calculate the density.</a:t>
            </a:r>
          </a:p>
        </p:txBody>
      </p:sp>
      <p:pic>
        <p:nvPicPr>
          <p:cNvPr id="2050" name="Picture 2" descr="http://www.wacces.com/media/catalog/product/cache/1/image/9df78eab33525d08d6e5fb8d27136e95/y/o/yoga-mat-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4088465" cy="272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8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Socrative</a:t>
            </a:r>
            <a:endParaRPr lang="en-US" dirty="0"/>
          </a:p>
        </p:txBody>
      </p:sp>
      <p:sp>
        <p:nvSpPr>
          <p:cNvPr id="3" name="Content Placeholder 2"/>
          <p:cNvSpPr>
            <a:spLocks noGrp="1"/>
          </p:cNvSpPr>
          <p:nvPr>
            <p:ph idx="1"/>
          </p:nvPr>
        </p:nvSpPr>
        <p:spPr/>
        <p:txBody>
          <a:bodyPr/>
          <a:lstStyle/>
          <a:p>
            <a:pPr marL="0" indent="0">
              <a:buNone/>
            </a:pPr>
            <a:r>
              <a:rPr lang="en-US" dirty="0"/>
              <a:t>Chemistry Pre-Test</a:t>
            </a:r>
          </a:p>
          <a:p>
            <a:pPr marL="0" indent="0">
              <a:buNone/>
            </a:pPr>
            <a:r>
              <a:rPr lang="en-US" dirty="0"/>
              <a:t>Room #: SJBCHEMMC</a:t>
            </a:r>
          </a:p>
        </p:txBody>
      </p:sp>
      <p:sp>
        <p:nvSpPr>
          <p:cNvPr id="4" name="Slide Number Placeholder 3"/>
          <p:cNvSpPr>
            <a:spLocks noGrp="1"/>
          </p:cNvSpPr>
          <p:nvPr>
            <p:ph type="sldNum" sz="quarter" idx="12"/>
          </p:nvPr>
        </p:nvSpPr>
        <p:spPr/>
        <p:txBody>
          <a:bodyPr/>
          <a:lstStyle/>
          <a:p>
            <a:fld id="{9D4F7F10-B8BA-4DE4-8B5F-191FE19298AA}" type="slidenum">
              <a:rPr lang="en-US" smtClean="0"/>
              <a:pPr/>
              <a:t>3</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8510400" y="4161240"/>
              <a:ext cx="360" cy="360"/>
            </p14:xfrm>
          </p:contentPart>
        </mc:Choice>
        <mc:Fallback xmlns="">
          <p:pic>
            <p:nvPicPr>
              <p:cNvPr id="5" name="Ink 4"/>
              <p:cNvPicPr/>
              <p:nvPr/>
            </p:nvPicPr>
            <p:blipFill>
              <a:blip r:embed="rId3"/>
              <a:stretch>
                <a:fillRect/>
              </a:stretch>
            </p:blipFill>
            <p:spPr>
              <a:xfrm>
                <a:off x="8501040" y="4151880"/>
                <a:ext cx="19080" cy="19080"/>
              </a:xfrm>
              <a:prstGeom prst="rect">
                <a:avLst/>
              </a:prstGeom>
            </p:spPr>
          </p:pic>
        </mc:Fallback>
      </mc:AlternateContent>
    </p:spTree>
    <p:extLst>
      <p:ext uri="{BB962C8B-B14F-4D97-AF65-F5344CB8AC3E}">
        <p14:creationId xmlns:p14="http://schemas.microsoft.com/office/powerpoint/2010/main" val="350410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SI Units</a:t>
            </a:r>
          </a:p>
        </p:txBody>
      </p:sp>
      <p:sp>
        <p:nvSpPr>
          <p:cNvPr id="4" name="Content Placeholder 3"/>
          <p:cNvSpPr>
            <a:spLocks noGrp="1"/>
          </p:cNvSpPr>
          <p:nvPr>
            <p:ph idx="1"/>
          </p:nvPr>
        </p:nvSpPr>
        <p:spPr>
          <a:xfrm>
            <a:off x="76200" y="990600"/>
            <a:ext cx="8915400" cy="3809999"/>
          </a:xfrm>
          <a:solidFill>
            <a:schemeClr val="bg1"/>
          </a:solidFill>
        </p:spPr>
        <p:txBody>
          <a:bodyPr/>
          <a:lstStyle/>
          <a:p>
            <a:r>
              <a:rPr lang="en-US" dirty="0"/>
              <a:t>In USA, we commonly use the </a:t>
            </a:r>
            <a:r>
              <a:rPr lang="en-US" u="sng" dirty="0"/>
              <a:t>Imperial System </a:t>
            </a:r>
            <a:r>
              <a:rPr lang="en-US" dirty="0"/>
              <a:t>for common measurements</a:t>
            </a:r>
          </a:p>
          <a:p>
            <a:pPr lvl="1"/>
            <a:r>
              <a:rPr lang="en-US" dirty="0"/>
              <a:t>this is difficult to use since every quantity is measured with different bases</a:t>
            </a:r>
          </a:p>
          <a:p>
            <a:r>
              <a:rPr lang="en-US" dirty="0"/>
              <a:t>Most countries, and purely scientific work, is done using the SI system</a:t>
            </a:r>
            <a:br>
              <a:rPr lang="en-US" dirty="0"/>
            </a:br>
            <a:endParaRPr lang="en-US" dirty="0"/>
          </a:p>
          <a:p>
            <a:pPr lvl="1"/>
            <a:r>
              <a:rPr lang="en-US" dirty="0"/>
              <a:t>this stands for </a:t>
            </a:r>
            <a:r>
              <a:rPr lang="en-US" u="sng" dirty="0"/>
              <a:t>le </a:t>
            </a:r>
            <a:r>
              <a:rPr lang="en-US" u="sng" dirty="0" err="1"/>
              <a:t>Systeme</a:t>
            </a:r>
            <a:r>
              <a:rPr lang="en-US" u="sng" dirty="0"/>
              <a:t> </a:t>
            </a:r>
            <a:r>
              <a:rPr lang="en-US" u="sng" dirty="0" err="1"/>
              <a:t>Internacionale</a:t>
            </a:r>
            <a:r>
              <a:rPr lang="en-US" u="sng" dirty="0"/>
              <a:t> </a:t>
            </a:r>
            <a:r>
              <a:rPr lang="en-US" u="sng" dirty="0" err="1"/>
              <a:t>d’Unites</a:t>
            </a:r>
            <a:endParaRPr lang="en-US" u="sng" dirty="0"/>
          </a:p>
          <a:p>
            <a:r>
              <a:rPr lang="en-US" dirty="0"/>
              <a:t>All quantities are based on the number 10</a:t>
            </a:r>
          </a:p>
          <a:p>
            <a:pPr lvl="1"/>
            <a:r>
              <a:rPr lang="en-US" dirty="0"/>
              <a:t>these are expressed using common </a:t>
            </a:r>
            <a:r>
              <a:rPr lang="en-US" u="sng" dirty="0"/>
              <a:t>prefixes</a:t>
            </a:r>
            <a:endParaRPr lang="en-US" dirty="0"/>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4</a:t>
            </a:fld>
            <a:endParaRPr lang="en-US"/>
          </a:p>
        </p:txBody>
      </p:sp>
    </p:spTree>
    <p:extLst>
      <p:ext uri="{BB962C8B-B14F-4D97-AF65-F5344CB8AC3E}">
        <p14:creationId xmlns:p14="http://schemas.microsoft.com/office/powerpoint/2010/main" val="149662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Units</a:t>
            </a:r>
          </a:p>
        </p:txBody>
      </p:sp>
      <p:sp>
        <p:nvSpPr>
          <p:cNvPr id="3" name="Slide Number Placeholder 2"/>
          <p:cNvSpPr>
            <a:spLocks noGrp="1"/>
          </p:cNvSpPr>
          <p:nvPr>
            <p:ph type="sldNum" sz="quarter" idx="12"/>
          </p:nvPr>
        </p:nvSpPr>
        <p:spPr/>
        <p:txBody>
          <a:bodyPr/>
          <a:lstStyle/>
          <a:p>
            <a:fld id="{9D4F7F10-B8BA-4DE4-8B5F-191FE19298AA}" type="slidenum">
              <a:rPr lang="en-US" smtClean="0"/>
              <a:pPr/>
              <a:t>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04415330"/>
              </p:ext>
            </p:extLst>
          </p:nvPr>
        </p:nvGraphicFramePr>
        <p:xfrm>
          <a:off x="152400" y="914400"/>
          <a:ext cx="8839199" cy="5298440"/>
        </p:xfrm>
        <a:graphic>
          <a:graphicData uri="http://schemas.openxmlformats.org/drawingml/2006/table">
            <a:tbl>
              <a:tblPr firstRow="1" firstCol="1" bandRow="1">
                <a:tableStyleId>{5C22544A-7EE6-4342-B048-85BDC9FD1C3A}</a:tableStyleId>
              </a:tblPr>
              <a:tblGrid>
                <a:gridCol w="1783347">
                  <a:extLst>
                    <a:ext uri="{9D8B030D-6E8A-4147-A177-3AD203B41FA5}">
                      <a16:colId xmlns:a16="http://schemas.microsoft.com/office/drawing/2014/main" val="2664975309"/>
                    </a:ext>
                  </a:extLst>
                </a:gridCol>
                <a:gridCol w="930442">
                  <a:extLst>
                    <a:ext uri="{9D8B030D-6E8A-4147-A177-3AD203B41FA5}">
                      <a16:colId xmlns:a16="http://schemas.microsoft.com/office/drawing/2014/main" val="4197568548"/>
                    </a:ext>
                  </a:extLst>
                </a:gridCol>
                <a:gridCol w="1473200">
                  <a:extLst>
                    <a:ext uri="{9D8B030D-6E8A-4147-A177-3AD203B41FA5}">
                      <a16:colId xmlns:a16="http://schemas.microsoft.com/office/drawing/2014/main" val="571122641"/>
                    </a:ext>
                  </a:extLst>
                </a:gridCol>
                <a:gridCol w="1395663">
                  <a:extLst>
                    <a:ext uri="{9D8B030D-6E8A-4147-A177-3AD203B41FA5}">
                      <a16:colId xmlns:a16="http://schemas.microsoft.com/office/drawing/2014/main" val="3977371615"/>
                    </a:ext>
                  </a:extLst>
                </a:gridCol>
                <a:gridCol w="3256547">
                  <a:extLst>
                    <a:ext uri="{9D8B030D-6E8A-4147-A177-3AD203B41FA5}">
                      <a16:colId xmlns:a16="http://schemas.microsoft.com/office/drawing/2014/main" val="980548974"/>
                    </a:ext>
                  </a:extLst>
                </a:gridCol>
              </a:tblGrid>
              <a:tr h="863600">
                <a:tc>
                  <a:txBody>
                    <a:bodyPr/>
                    <a:lstStyle/>
                    <a:p>
                      <a:pPr marL="0" marR="0" algn="ctr">
                        <a:spcBef>
                          <a:spcPts val="0"/>
                        </a:spcBef>
                        <a:spcAft>
                          <a:spcPts val="0"/>
                        </a:spcAft>
                      </a:pPr>
                      <a:r>
                        <a:rPr lang="en-US" sz="1800" dirty="0">
                          <a:effectLst/>
                        </a:rPr>
                        <a:t>Quantity</a:t>
                      </a:r>
                      <a:endParaRPr lang="en-US" sz="1800" dirty="0">
                        <a:effectLst/>
                        <a:latin typeface="Times New Roman" panose="02020603050405020304" pitchFamily="18" charset="0"/>
                        <a:ea typeface="Times New Roman" panose="02020603050405020304" pitchFamily="18" charset="0"/>
                      </a:endParaRPr>
                    </a:p>
                  </a:txBody>
                  <a:tcPr marL="63811" marR="63811" marT="0" marB="0"/>
                </a:tc>
                <a:tc>
                  <a:txBody>
                    <a:bodyPr/>
                    <a:lstStyle/>
                    <a:p>
                      <a:pPr marL="0" marR="0" algn="ctr">
                        <a:spcBef>
                          <a:spcPts val="0"/>
                        </a:spcBef>
                        <a:spcAft>
                          <a:spcPts val="0"/>
                        </a:spcAft>
                      </a:pPr>
                      <a:r>
                        <a:rPr lang="en-US" sz="1800">
                          <a:effectLst/>
                        </a:rPr>
                        <a:t>SI</a:t>
                      </a:r>
                      <a:endParaRPr lang="en-US" sz="1800">
                        <a:effectLst/>
                        <a:latin typeface="Times New Roman" panose="02020603050405020304" pitchFamily="18" charset="0"/>
                        <a:ea typeface="Times New Roman" panose="02020603050405020304" pitchFamily="18" charset="0"/>
                      </a:endParaRPr>
                    </a:p>
                  </a:txBody>
                  <a:tcPr marL="63811" marR="63811" marT="0" marB="0"/>
                </a:tc>
                <a:tc>
                  <a:txBody>
                    <a:bodyPr/>
                    <a:lstStyle/>
                    <a:p>
                      <a:pPr marL="0" marR="0" algn="ctr">
                        <a:spcBef>
                          <a:spcPts val="0"/>
                        </a:spcBef>
                        <a:spcAft>
                          <a:spcPts val="0"/>
                        </a:spcAft>
                      </a:pPr>
                      <a:r>
                        <a:rPr lang="en-US" sz="1800">
                          <a:effectLst/>
                        </a:rPr>
                        <a:t>Imperial</a:t>
                      </a:r>
                      <a:endParaRPr lang="en-US" sz="1800">
                        <a:effectLst/>
                        <a:latin typeface="Times New Roman" panose="02020603050405020304" pitchFamily="18" charset="0"/>
                        <a:ea typeface="Times New Roman" panose="02020603050405020304" pitchFamily="18" charset="0"/>
                      </a:endParaRPr>
                    </a:p>
                  </a:txBody>
                  <a:tcPr marL="63811" marR="63811" marT="0" marB="0"/>
                </a:tc>
                <a:tc>
                  <a:txBody>
                    <a:bodyPr/>
                    <a:lstStyle/>
                    <a:p>
                      <a:pPr marL="0" marR="0" algn="ctr">
                        <a:spcBef>
                          <a:spcPts val="0"/>
                        </a:spcBef>
                        <a:spcAft>
                          <a:spcPts val="0"/>
                        </a:spcAft>
                      </a:pPr>
                      <a:r>
                        <a:rPr lang="en-US" sz="1800">
                          <a:effectLst/>
                        </a:rPr>
                        <a:t>Other</a:t>
                      </a:r>
                      <a:endParaRPr lang="en-US" sz="1800">
                        <a:effectLst/>
                        <a:latin typeface="Times New Roman" panose="02020603050405020304" pitchFamily="18" charset="0"/>
                        <a:ea typeface="Times New Roman" panose="02020603050405020304" pitchFamily="18" charset="0"/>
                      </a:endParaRPr>
                    </a:p>
                  </a:txBody>
                  <a:tcPr marL="63811" marR="63811" marT="0" marB="0"/>
                </a:tc>
                <a:tc>
                  <a:txBody>
                    <a:bodyPr/>
                    <a:lstStyle/>
                    <a:p>
                      <a:pPr marL="0" marR="0" algn="ctr">
                        <a:spcBef>
                          <a:spcPts val="0"/>
                        </a:spcBef>
                        <a:spcAft>
                          <a:spcPts val="0"/>
                        </a:spcAft>
                      </a:pPr>
                      <a:r>
                        <a:rPr lang="en-US" sz="1800">
                          <a:effectLst/>
                        </a:rPr>
                        <a:t>measurement of …</a:t>
                      </a:r>
                      <a:endParaRPr lang="en-US" sz="1800">
                        <a:effectLst/>
                        <a:latin typeface="Times New Roman" panose="02020603050405020304" pitchFamily="18" charset="0"/>
                        <a:ea typeface="Times New Roman" panose="02020603050405020304" pitchFamily="18" charset="0"/>
                      </a:endParaRPr>
                    </a:p>
                  </a:txBody>
                  <a:tcPr marL="63811" marR="63811" marT="0" marB="0"/>
                </a:tc>
                <a:extLst>
                  <a:ext uri="{0D108BD9-81ED-4DB2-BD59-A6C34878D82A}">
                    <a16:rowId xmlns:a16="http://schemas.microsoft.com/office/drawing/2014/main" val="3165847624"/>
                  </a:ext>
                </a:extLst>
              </a:tr>
              <a:tr h="431800">
                <a:tc>
                  <a:txBody>
                    <a:bodyPr/>
                    <a:lstStyle/>
                    <a:p>
                      <a:pPr marL="0" marR="0" algn="ctr">
                        <a:spcBef>
                          <a:spcPts val="0"/>
                        </a:spcBef>
                        <a:spcAft>
                          <a:spcPts val="0"/>
                        </a:spcAft>
                      </a:pPr>
                      <a:r>
                        <a:rPr lang="en-US" sz="1800" dirty="0">
                          <a:effectLst/>
                        </a:rPr>
                        <a:t>Mass</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kg</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slug </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eV</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matter </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2282984022"/>
                  </a:ext>
                </a:extLst>
              </a:tr>
              <a:tr h="431800">
                <a:tc>
                  <a:txBody>
                    <a:bodyPr/>
                    <a:lstStyle/>
                    <a:p>
                      <a:pPr marL="0" marR="0" algn="ctr">
                        <a:spcBef>
                          <a:spcPts val="0"/>
                        </a:spcBef>
                        <a:spcAft>
                          <a:spcPts val="0"/>
                        </a:spcAft>
                      </a:pPr>
                      <a:r>
                        <a:rPr lang="en-US" sz="1800">
                          <a:effectLst/>
                        </a:rPr>
                        <a:t>Length</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m</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a:t>
                      </a:r>
                      <a:r>
                        <a:rPr lang="en-US" sz="1800" dirty="0" err="1">
                          <a:effectLst/>
                        </a:rPr>
                        <a:t>ft</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a:t>
                      </a:r>
                      <a:r>
                        <a:rPr lang="en-US" sz="1800" dirty="0" err="1">
                          <a:effectLst/>
                        </a:rPr>
                        <a:t>ly</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distance</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3561396437"/>
                  </a:ext>
                </a:extLst>
              </a:tr>
              <a:tr h="431800">
                <a:tc>
                  <a:txBody>
                    <a:bodyPr/>
                    <a:lstStyle/>
                    <a:p>
                      <a:pPr marL="0" marR="0" algn="ctr">
                        <a:spcBef>
                          <a:spcPts val="0"/>
                        </a:spcBef>
                        <a:spcAft>
                          <a:spcPts val="0"/>
                        </a:spcAft>
                      </a:pPr>
                      <a:r>
                        <a:rPr lang="en-US" sz="1800">
                          <a:effectLst/>
                        </a:rPr>
                        <a:t>Area</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m</a:t>
                      </a:r>
                      <a:r>
                        <a:rPr lang="en-US" sz="1800" baseline="30000" dirty="0">
                          <a:effectLst/>
                        </a:rPr>
                        <a:t>2</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ft</a:t>
                      </a:r>
                      <a:r>
                        <a:rPr lang="en-US" sz="1800" baseline="30000" dirty="0">
                          <a:effectLst/>
                        </a:rPr>
                        <a:t>2</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acre</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surface</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3394189859"/>
                  </a:ext>
                </a:extLst>
              </a:tr>
              <a:tr h="431800">
                <a:tc>
                  <a:txBody>
                    <a:bodyPr/>
                    <a:lstStyle/>
                    <a:p>
                      <a:pPr marL="0" marR="0" algn="ctr">
                        <a:spcBef>
                          <a:spcPts val="0"/>
                        </a:spcBef>
                        <a:spcAft>
                          <a:spcPts val="0"/>
                        </a:spcAft>
                      </a:pPr>
                      <a:r>
                        <a:rPr lang="en-US" sz="1800">
                          <a:effectLst/>
                        </a:rPr>
                        <a:t>Volume</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m</a:t>
                      </a:r>
                      <a:r>
                        <a:rPr lang="en-US" sz="1800" baseline="30000" dirty="0">
                          <a:effectLst/>
                        </a:rPr>
                        <a:t>3</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ft</a:t>
                      </a:r>
                      <a:r>
                        <a:rPr lang="en-US" sz="1800" baseline="30000" dirty="0">
                          <a:effectLst/>
                        </a:rPr>
                        <a:t>3</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L, gal</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space</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2905822331"/>
                  </a:ext>
                </a:extLst>
              </a:tr>
              <a:tr h="431800">
                <a:tc>
                  <a:txBody>
                    <a:bodyPr/>
                    <a:lstStyle/>
                    <a:p>
                      <a:pPr marL="0" marR="0" algn="ctr">
                        <a:spcBef>
                          <a:spcPts val="0"/>
                        </a:spcBef>
                        <a:spcAft>
                          <a:spcPts val="0"/>
                        </a:spcAft>
                      </a:pPr>
                      <a:r>
                        <a:rPr lang="en-US" sz="1800">
                          <a:effectLst/>
                        </a:rPr>
                        <a:t>Time</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s</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min, </a:t>
                      </a:r>
                      <a:r>
                        <a:rPr lang="en-US" sz="1800" dirty="0" err="1">
                          <a:effectLst/>
                        </a:rPr>
                        <a:t>hr</a:t>
                      </a:r>
                      <a:r>
                        <a:rPr lang="en-US" sz="1800" dirty="0">
                          <a:effectLst/>
                        </a:rPr>
                        <a:t>, year</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events (successive)</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1802658664"/>
                  </a:ext>
                </a:extLst>
              </a:tr>
              <a:tr h="863600">
                <a:tc>
                  <a:txBody>
                    <a:bodyPr/>
                    <a:lstStyle/>
                    <a:p>
                      <a:pPr marL="0" marR="0" algn="ctr">
                        <a:spcBef>
                          <a:spcPts val="0"/>
                        </a:spcBef>
                        <a:spcAft>
                          <a:spcPts val="0"/>
                        </a:spcAft>
                      </a:pPr>
                      <a:r>
                        <a:rPr lang="en-US" sz="1800">
                          <a:effectLst/>
                        </a:rPr>
                        <a:t>Temperature</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K</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F</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C </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average atomic motion</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2019345030"/>
                  </a:ext>
                </a:extLst>
              </a:tr>
              <a:tr h="863600">
                <a:tc>
                  <a:txBody>
                    <a:bodyPr/>
                    <a:lstStyle/>
                    <a:p>
                      <a:pPr marL="0" marR="0" algn="ctr">
                        <a:spcBef>
                          <a:spcPts val="0"/>
                        </a:spcBef>
                        <a:spcAft>
                          <a:spcPts val="0"/>
                        </a:spcAft>
                      </a:pPr>
                      <a:r>
                        <a:rPr lang="en-US" sz="1800">
                          <a:effectLst/>
                        </a:rPr>
                        <a:t>Pressure</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Pa</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psi </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a:t>
                      </a:r>
                      <a:r>
                        <a:rPr lang="en-US" sz="1800" dirty="0" err="1">
                          <a:effectLst/>
                        </a:rPr>
                        <a:t>atm</a:t>
                      </a:r>
                      <a:r>
                        <a:rPr lang="en-US" sz="1800" dirty="0">
                          <a:effectLst/>
                        </a:rPr>
                        <a:t>, bar, </a:t>
                      </a:r>
                      <a:r>
                        <a:rPr lang="en-US" sz="1800" dirty="0" err="1">
                          <a:effectLst/>
                        </a:rPr>
                        <a:t>mmHg,torr</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force on area</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extLst>
                  <a:ext uri="{0D108BD9-81ED-4DB2-BD59-A6C34878D82A}">
                    <a16:rowId xmlns:a16="http://schemas.microsoft.com/office/drawing/2014/main" val="3011193567"/>
                  </a:ext>
                </a:extLst>
              </a:tr>
              <a:tr h="431800">
                <a:tc>
                  <a:txBody>
                    <a:bodyPr/>
                    <a:lstStyle/>
                    <a:p>
                      <a:pPr marL="0" marR="0" algn="ctr">
                        <a:spcBef>
                          <a:spcPts val="0"/>
                        </a:spcBef>
                        <a:spcAft>
                          <a:spcPts val="0"/>
                        </a:spcAft>
                      </a:pPr>
                      <a:r>
                        <a:rPr lang="en-US" sz="1800">
                          <a:effectLst/>
                        </a:rPr>
                        <a:t>Energy</a:t>
                      </a:r>
                      <a:endParaRPr lang="en-US" sz="180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J</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rPr>
                        <a:t> BTU</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err="1">
                          <a:effectLst/>
                        </a:rPr>
                        <a:t>cal</a:t>
                      </a: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3811" marR="63811" marT="0" marB="0" anchor="ctr"/>
                </a:tc>
                <a:tc>
                  <a:txBody>
                    <a:bodyPr/>
                    <a:lstStyle/>
                    <a:p>
                      <a:pPr marL="0" marR="0" algn="ctr">
                        <a:spcBef>
                          <a:spcPts val="0"/>
                        </a:spcBef>
                        <a:spcAft>
                          <a:spcPts val="0"/>
                        </a:spcAft>
                      </a:pPr>
                      <a:r>
                        <a:rPr lang="en-US" sz="1800" dirty="0">
                          <a:effectLst/>
                          <a:latin typeface="Century Gothic" panose="020B0502020202020204" pitchFamily="34" charset="0"/>
                          <a:ea typeface="Times New Roman" panose="02020603050405020304" pitchFamily="18" charset="0"/>
                        </a:rPr>
                        <a:t>Capacity</a:t>
                      </a:r>
                      <a:r>
                        <a:rPr lang="en-US" sz="1800" baseline="0" dirty="0">
                          <a:effectLst/>
                          <a:latin typeface="Century Gothic" panose="020B0502020202020204" pitchFamily="34" charset="0"/>
                          <a:ea typeface="Times New Roman" panose="02020603050405020304" pitchFamily="18" charset="0"/>
                        </a:rPr>
                        <a:t> for work</a:t>
                      </a:r>
                      <a:endParaRPr lang="en-US" sz="1800" dirty="0">
                        <a:effectLst/>
                        <a:latin typeface="Century Gothic" panose="020B0502020202020204" pitchFamily="34" charset="0"/>
                        <a:ea typeface="Times New Roman" panose="02020603050405020304" pitchFamily="18" charset="0"/>
                      </a:endParaRPr>
                    </a:p>
                  </a:txBody>
                  <a:tcPr marL="63811" marR="63811" marT="0" marB="0" anchor="ctr"/>
                </a:tc>
                <a:extLst>
                  <a:ext uri="{0D108BD9-81ED-4DB2-BD59-A6C34878D82A}">
                    <a16:rowId xmlns:a16="http://schemas.microsoft.com/office/drawing/2014/main" val="2327165437"/>
                  </a:ext>
                </a:extLst>
              </a:tr>
            </a:tbl>
          </a:graphicData>
        </a:graphic>
      </p:graphicFrame>
    </p:spTree>
    <p:extLst>
      <p:ext uri="{BB962C8B-B14F-4D97-AF65-F5344CB8AC3E}">
        <p14:creationId xmlns:p14="http://schemas.microsoft.com/office/powerpoint/2010/main" val="44899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08750" cy="685800"/>
          </a:xfrm>
        </p:spPr>
        <p:txBody>
          <a:bodyPr/>
          <a:lstStyle/>
          <a:p>
            <a:r>
              <a:rPr lang="en-US" dirty="0"/>
              <a:t>The Kilogram</a:t>
            </a:r>
          </a:p>
        </p:txBody>
      </p:sp>
      <p:sp>
        <p:nvSpPr>
          <p:cNvPr id="4" name="Slide Number Placeholder 3"/>
          <p:cNvSpPr>
            <a:spLocks noGrp="1"/>
          </p:cNvSpPr>
          <p:nvPr>
            <p:ph type="sldNum" sz="quarter" idx="12"/>
          </p:nvPr>
        </p:nvSpPr>
        <p:spPr/>
        <p:txBody>
          <a:bodyPr/>
          <a:lstStyle/>
          <a:p>
            <a:fld id="{9D4F7F10-B8BA-4DE4-8B5F-191FE19298AA}" type="slidenum">
              <a:rPr lang="en-US" smtClean="0"/>
              <a:pPr/>
              <a:t>6</a:t>
            </a:fld>
            <a:endParaRPr lang="en-US"/>
          </a:p>
        </p:txBody>
      </p:sp>
      <p:pic>
        <p:nvPicPr>
          <p:cNvPr id="1026" name="Picture 2" descr="http://img.deusm.com/eetimes/2014/09/1323806/kilogram_artifact_366x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990600"/>
            <a:ext cx="4249781"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sources2.news.com.au/images/2010/10/29/1225945/235662-kil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6581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eramics.org/wp-content/uploads/2013/08/0823ctt-kilogram-gr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701" y="3992446"/>
            <a:ext cx="5105400" cy="286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4F7F10-B8BA-4DE4-8B5F-191FE19298AA}" type="slidenum">
              <a:rPr lang="en-US" smtClean="0"/>
              <a:pPr/>
              <a:t>7</a:t>
            </a:fld>
            <a:endParaRPr lang="en-US"/>
          </a:p>
        </p:txBody>
      </p:sp>
      <p:pic>
        <p:nvPicPr>
          <p:cNvPr id="3" name="ZMByI4s-D-Y"/>
          <p:cNvPicPr>
            <a:picLocks noRot="1" noChangeAspect="1"/>
          </p:cNvPicPr>
          <p:nvPr>
            <a:videoFile r:link="rId1"/>
          </p:nvPr>
        </p:nvPicPr>
        <p:blipFill>
          <a:blip r:embed="rId3"/>
          <a:stretch>
            <a:fillRect/>
          </a:stretch>
        </p:blipFill>
        <p:spPr>
          <a:xfrm>
            <a:off x="12797" y="838200"/>
            <a:ext cx="9076267" cy="5105400"/>
          </a:xfrm>
          <a:prstGeom prst="rect">
            <a:avLst/>
          </a:prstGeom>
        </p:spPr>
      </p:pic>
    </p:spTree>
    <p:extLst>
      <p:ext uri="{BB962C8B-B14F-4D97-AF65-F5344CB8AC3E}">
        <p14:creationId xmlns:p14="http://schemas.microsoft.com/office/powerpoint/2010/main" val="289405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08750" cy="685800"/>
          </a:xfrm>
        </p:spPr>
        <p:txBody>
          <a:bodyPr/>
          <a:lstStyle/>
          <a:p>
            <a:r>
              <a:rPr lang="en-US" dirty="0"/>
              <a:t>Prefixes</a:t>
            </a:r>
          </a:p>
        </p:txBody>
      </p:sp>
      <p:sp>
        <p:nvSpPr>
          <p:cNvPr id="4" name="Content Placeholder 3"/>
          <p:cNvSpPr>
            <a:spLocks noGrp="1"/>
          </p:cNvSpPr>
          <p:nvPr>
            <p:ph idx="1"/>
          </p:nvPr>
        </p:nvSpPr>
        <p:spPr>
          <a:xfrm>
            <a:off x="76200" y="990601"/>
            <a:ext cx="8915400" cy="1981200"/>
          </a:xfrm>
          <a:solidFill>
            <a:schemeClr val="bg1"/>
          </a:solidFill>
        </p:spPr>
        <p:txBody>
          <a:bodyPr/>
          <a:lstStyle/>
          <a:p>
            <a:r>
              <a:rPr lang="en-US" dirty="0"/>
              <a:t>Most units require the use of very small or very large numbers, depending on the application</a:t>
            </a:r>
            <a:br>
              <a:rPr lang="en-US" dirty="0"/>
            </a:br>
            <a:endParaRPr lang="en-US" dirty="0"/>
          </a:p>
          <a:p>
            <a:pPr lvl="1"/>
            <a:r>
              <a:rPr lang="en-US" dirty="0"/>
              <a:t>two methods are to use scientific notation of tens or standard </a:t>
            </a:r>
            <a:r>
              <a:rPr lang="en-US" u="sng" dirty="0"/>
              <a:t>prefixes</a:t>
            </a:r>
            <a:endParaRPr lang="en-US" dirty="0"/>
          </a:p>
          <a:p>
            <a:pPr lvl="1"/>
            <a:r>
              <a:rPr lang="en-US" dirty="0"/>
              <a:t>prefixes generally move in powers of 10</a:t>
            </a:r>
            <a:r>
              <a:rPr lang="en-US" baseline="30000" dirty="0"/>
              <a:t>3</a:t>
            </a:r>
            <a:endParaRPr lang="en-US" dirty="0"/>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43200"/>
            <a:ext cx="6934200" cy="3949346"/>
          </a:xfrm>
          <a:prstGeom prst="rect">
            <a:avLst/>
          </a:prstGeom>
        </p:spPr>
      </p:pic>
    </p:spTree>
    <p:extLst>
      <p:ext uri="{BB962C8B-B14F-4D97-AF65-F5344CB8AC3E}">
        <p14:creationId xmlns:p14="http://schemas.microsoft.com/office/powerpoint/2010/main" val="327858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6508750" cy="685800"/>
          </a:xfrm>
        </p:spPr>
        <p:txBody>
          <a:bodyPr/>
          <a:lstStyle/>
          <a:p>
            <a:r>
              <a:rPr lang="en-US" dirty="0"/>
              <a:t>Write the scientific notation.</a:t>
            </a:r>
          </a:p>
        </p:txBody>
      </p:sp>
      <p:sp>
        <p:nvSpPr>
          <p:cNvPr id="4" name="Content Placeholder 3"/>
          <p:cNvSpPr>
            <a:spLocks noGrp="1"/>
          </p:cNvSpPr>
          <p:nvPr>
            <p:ph idx="1"/>
          </p:nvPr>
        </p:nvSpPr>
        <p:spPr>
          <a:xfrm>
            <a:off x="76200" y="1676400"/>
            <a:ext cx="8915400" cy="1981200"/>
          </a:xfrm>
          <a:solidFill>
            <a:schemeClr val="bg1"/>
          </a:solidFill>
        </p:spPr>
        <p:txBody>
          <a:bodyPr/>
          <a:lstStyle/>
          <a:p>
            <a:r>
              <a:rPr lang="en-US" sz="2800" dirty="0"/>
              <a:t>a)  13 700 000 000			</a:t>
            </a:r>
          </a:p>
          <a:p>
            <a:r>
              <a:rPr lang="en-US" sz="2800" dirty="0"/>
              <a:t>b)  0.000 006 71			</a:t>
            </a:r>
          </a:p>
          <a:p>
            <a:r>
              <a:rPr lang="en-US" sz="2800" dirty="0"/>
              <a:t>c)  123 000	</a:t>
            </a:r>
            <a:r>
              <a:rPr lang="en-US" dirty="0"/>
              <a:t>		</a:t>
            </a:r>
          </a:p>
          <a:p>
            <a:endParaRPr lang="en-US" dirty="0"/>
          </a:p>
          <a:p>
            <a:endParaRPr lang="en-US" dirty="0"/>
          </a:p>
        </p:txBody>
      </p:sp>
      <p:sp>
        <p:nvSpPr>
          <p:cNvPr id="3" name="Slide Number Placeholder 2"/>
          <p:cNvSpPr>
            <a:spLocks noGrp="1"/>
          </p:cNvSpPr>
          <p:nvPr>
            <p:ph type="sldNum" sz="quarter" idx="12"/>
          </p:nvPr>
        </p:nvSpPr>
        <p:spPr/>
        <p:txBody>
          <a:bodyPr/>
          <a:lstStyle/>
          <a:p>
            <a:fld id="{9D4F7F10-B8BA-4DE4-8B5F-191FE19298AA}" type="slidenum">
              <a:rPr lang="en-US" smtClean="0"/>
              <a:pPr/>
              <a:t>9</a:t>
            </a:fld>
            <a:endParaRPr lang="en-US"/>
          </a:p>
        </p:txBody>
      </p:sp>
    </p:spTree>
    <p:extLst>
      <p:ext uri="{BB962C8B-B14F-4D97-AF65-F5344CB8AC3E}">
        <p14:creationId xmlns:p14="http://schemas.microsoft.com/office/powerpoint/2010/main" val="2689451231"/>
      </p:ext>
    </p:extLst>
  </p:cSld>
  <p:clrMapOvr>
    <a:masterClrMapping/>
  </p:clrMapOvr>
</p:sld>
</file>

<file path=ppt/theme/theme1.xml><?xml version="1.0" encoding="utf-8"?>
<a:theme xmlns:a="http://schemas.openxmlformats.org/drawingml/2006/main" name="Bosco theme">
  <a:themeElements>
    <a:clrScheme name="Custom 1">
      <a:dk1>
        <a:sysClr val="windowText" lastClr="000000"/>
      </a:dk1>
      <a:lt1>
        <a:sysClr val="window" lastClr="FFFFFF"/>
      </a:lt1>
      <a:dk2>
        <a:srgbClr val="333333"/>
      </a:dk2>
      <a:lt2>
        <a:srgbClr val="CCCCCC"/>
      </a:lt2>
      <a:accent1>
        <a:srgbClr val="00206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sco theme" id="{FA3390E6-56F6-4F2C-9214-7C7D33B1222C}" vid="{F93E8D15-C119-417E-9F40-CD9C9DECB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Bosco theme</Template>
  <TotalTime>4563</TotalTime>
  <Words>627</Words>
  <Application>Microsoft Office PowerPoint</Application>
  <PresentationFormat>On-screen Show (4:3)</PresentationFormat>
  <Paragraphs>185</Paragraphs>
  <Slides>28</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Calibri</vt:lpstr>
      <vt:lpstr>Century Gothic</vt:lpstr>
      <vt:lpstr>Times New Roman</vt:lpstr>
      <vt:lpstr>Wingdings</vt:lpstr>
      <vt:lpstr>Wingdings 2</vt:lpstr>
      <vt:lpstr>Bosco theme</vt:lpstr>
      <vt:lpstr>Scientific Measurements</vt:lpstr>
      <vt:lpstr>Todo list</vt:lpstr>
      <vt:lpstr>Socrative</vt:lpstr>
      <vt:lpstr>SI Units</vt:lpstr>
      <vt:lpstr>Units</vt:lpstr>
      <vt:lpstr>The Kilogram</vt:lpstr>
      <vt:lpstr>PowerPoint Presentation</vt:lpstr>
      <vt:lpstr>Prefixes</vt:lpstr>
      <vt:lpstr>Write the scientific notation.</vt:lpstr>
      <vt:lpstr>Write the following using scientific notation.</vt:lpstr>
      <vt:lpstr>Write the following using scientific prefixes.</vt:lpstr>
      <vt:lpstr>Using scientific prefixes</vt:lpstr>
      <vt:lpstr>Accuracy vs Precision</vt:lpstr>
      <vt:lpstr>Chips</vt:lpstr>
      <vt:lpstr>Sanitizer</vt:lpstr>
      <vt:lpstr>Costs</vt:lpstr>
      <vt:lpstr>Rules for Significant Figures</vt:lpstr>
      <vt:lpstr>Calculate the following.  </vt:lpstr>
      <vt:lpstr>Unit Conversions</vt:lpstr>
      <vt:lpstr>Convert the following.</vt:lpstr>
      <vt:lpstr>Tallest Man</vt:lpstr>
      <vt:lpstr>Oil Spill</vt:lpstr>
      <vt:lpstr>Temperature</vt:lpstr>
      <vt:lpstr>Unit Ratios</vt:lpstr>
      <vt:lpstr>Gasoline</vt:lpstr>
      <vt:lpstr>Unit conversions</vt:lpstr>
      <vt:lpstr>Density</vt:lpstr>
      <vt:lpstr>Foam 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&amp; Formulas</dc:title>
  <dc:creator>Matt</dc:creator>
  <cp:lastModifiedBy>Matthew Cervantes</cp:lastModifiedBy>
  <cp:revision>59</cp:revision>
  <dcterms:created xsi:type="dcterms:W3CDTF">2014-09-22T12:29:28Z</dcterms:created>
  <dcterms:modified xsi:type="dcterms:W3CDTF">2016-08-19T17:45:52Z</dcterms:modified>
</cp:coreProperties>
</file>