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3" r:id="rId14"/>
    <p:sldId id="27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60399-4146-44F7-8112-11A65893694D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AE4AC-2035-4734-BEFB-767B9F5ABF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2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AE4AC-2035-4734-BEFB-767B9F5ABF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4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4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4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7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2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eaLnBrk="1" hangingPunct="1">
              <a:defRPr sz="1100">
                <a:solidFill>
                  <a:srgbClr val="858585"/>
                </a:solidFill>
                <a:latin typeface="Century Gothic" pitchFamily="34" charset="0"/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7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4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fld id="{AC0B9915-EF5E-4AF8-BAE6-DCAFD7EA232B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D4F7F10-B8BA-4DE4-8B5F-191FE19298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UDDiWtFtE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PnwBITSmg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Periodic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08750" cy="685800"/>
          </a:xfrm>
        </p:spPr>
        <p:txBody>
          <a:bodyPr/>
          <a:lstStyle/>
          <a:p>
            <a:r>
              <a:rPr lang="en-US" dirty="0"/>
              <a:t>Periods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4403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These indicate a row of increasing electrons</a:t>
            </a:r>
          </a:p>
          <a:p>
            <a:r>
              <a:rPr lang="en-US" dirty="0"/>
              <a:t>Elements in a row do not have similar properties, but they increase in size (more </a:t>
            </a:r>
            <a:r>
              <a:rPr lang="en-US" b="1" u="sng" dirty="0"/>
              <a:t>electrons</a:t>
            </a:r>
            <a:r>
              <a:rPr lang="en-US" b="1" dirty="0"/>
              <a:t>)</a:t>
            </a:r>
            <a:endParaRPr lang="en-US" b="1" u="sng" dirty="0"/>
          </a:p>
          <a:p>
            <a:r>
              <a:rPr lang="en-US" dirty="0"/>
              <a:t>Within a period, each successive element has one more </a:t>
            </a:r>
            <a:br>
              <a:rPr lang="en-US" dirty="0"/>
            </a:br>
            <a:r>
              <a:rPr lang="en-US" b="1" u="sng" dirty="0"/>
              <a:t>valence electron</a:t>
            </a:r>
          </a:p>
          <a:p>
            <a:pPr lvl="1"/>
            <a:r>
              <a:rPr lang="en-US" dirty="0"/>
              <a:t>these are the electrons involved in bonding</a:t>
            </a:r>
          </a:p>
          <a:p>
            <a:r>
              <a:rPr lang="en-US" dirty="0"/>
              <a:t>Ex	Draw the Bohr model of each.</a:t>
            </a:r>
          </a:p>
          <a:p>
            <a:pPr>
              <a:buNone/>
            </a:pPr>
            <a:r>
              <a:rPr lang="en-US" b="1" dirty="0"/>
              <a:t>Na		Be		Al		C		N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/>
              <a:t>Groups (Families)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These indicate a column of similar elements</a:t>
            </a:r>
          </a:p>
          <a:p>
            <a:r>
              <a:rPr lang="en-US" dirty="0"/>
              <a:t>Since electrons determine how atoms </a:t>
            </a:r>
            <a:r>
              <a:rPr lang="en-US" b="1" u="sng" dirty="0"/>
              <a:t>bond</a:t>
            </a:r>
          </a:p>
          <a:p>
            <a:r>
              <a:rPr lang="en-US" dirty="0"/>
              <a:t>All elements in the same family have the same bonding pattern</a:t>
            </a:r>
          </a:p>
          <a:p>
            <a:r>
              <a:rPr lang="en-US" dirty="0"/>
              <a:t>Ex. Give two elements with characteristics similar to the given element.</a:t>
            </a:r>
          </a:p>
          <a:p>
            <a:pPr lvl="0"/>
            <a:r>
              <a:rPr lang="en-US" dirty="0"/>
              <a:t>a)</a:t>
            </a:r>
            <a:r>
              <a:rPr lang="en-US" dirty="0" err="1"/>
              <a:t>Ar</a:t>
            </a:r>
            <a:r>
              <a:rPr lang="en-US" dirty="0"/>
              <a:t>		b)  </a:t>
            </a:r>
            <a:r>
              <a:rPr lang="en-US" dirty="0" err="1"/>
              <a:t>Rb</a:t>
            </a:r>
            <a:r>
              <a:rPr lang="en-US" dirty="0"/>
              <a:t>		c)  Al		d)  Si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Periodic element you tube</a:t>
            </a:r>
          </a:p>
          <a:p>
            <a:pPr lvl="0"/>
            <a:r>
              <a:rPr lang="en-US" dirty="0">
                <a:hlinkClick r:id="rId2"/>
              </a:rPr>
              <a:t>https://youtu.be/zUDDiWtFtEM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508750" cy="685800"/>
          </a:xfrm>
        </p:spPr>
        <p:txBody>
          <a:bodyPr/>
          <a:lstStyle/>
          <a:p>
            <a:r>
              <a:rPr lang="en-US" dirty="0"/>
              <a:t>Groups and Organization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1" y="762000"/>
            <a:ext cx="9006259" cy="612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8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762000"/>
          </a:xfrm>
        </p:spPr>
        <p:txBody>
          <a:bodyPr/>
          <a:lstStyle/>
          <a:p>
            <a:r>
              <a:rPr lang="en-US" dirty="0"/>
              <a:t>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983163"/>
          </a:xfrm>
        </p:spPr>
        <p:txBody>
          <a:bodyPr/>
          <a:lstStyle/>
          <a:p>
            <a:r>
              <a:rPr lang="en-US" dirty="0"/>
              <a:t>A compound is a collection of many  </a:t>
            </a:r>
            <a:r>
              <a:rPr lang="en-US" b="1" u="sng" dirty="0"/>
              <a:t>atoms</a:t>
            </a:r>
            <a:endParaRPr lang="en-US" b="1" dirty="0"/>
          </a:p>
          <a:p>
            <a:pPr lvl="1"/>
            <a:r>
              <a:rPr lang="en-US" dirty="0"/>
              <a:t>They may be a single </a:t>
            </a:r>
            <a:r>
              <a:rPr lang="en-US" b="1" u="sng" dirty="0"/>
              <a:t>element</a:t>
            </a:r>
            <a:r>
              <a:rPr lang="en-US" dirty="0"/>
              <a:t> or different </a:t>
            </a:r>
            <a:r>
              <a:rPr lang="en-US" b="1" u="sng" dirty="0"/>
              <a:t>elements</a:t>
            </a:r>
            <a:endParaRPr lang="en-US" b="1" dirty="0"/>
          </a:p>
          <a:p>
            <a:r>
              <a:rPr lang="en-US" dirty="0"/>
              <a:t>Ex	The following are diatomic molecules. </a:t>
            </a:r>
          </a:p>
          <a:p>
            <a:pPr lvl="1"/>
            <a:r>
              <a:rPr lang="en-US" i="1" dirty="0"/>
              <a:t>You must memorize these!</a:t>
            </a:r>
            <a:endParaRPr lang="en-US" dirty="0"/>
          </a:p>
          <a:p>
            <a:pPr lvl="1"/>
            <a:endParaRPr lang="en-US" i="1" dirty="0"/>
          </a:p>
          <a:p>
            <a:endParaRPr lang="en-US" i="1" dirty="0"/>
          </a:p>
          <a:p>
            <a:r>
              <a:rPr lang="en-US" dirty="0"/>
              <a:t>Ex	What elements are present in the following compounds?</a:t>
            </a:r>
          </a:p>
          <a:p>
            <a:r>
              <a:rPr lang="en-US" dirty="0"/>
              <a:t>a) CoCl</a:t>
            </a:r>
            <a:r>
              <a:rPr lang="en-US" baseline="-25000" dirty="0"/>
              <a:t>3</a:t>
            </a:r>
            <a:r>
              <a:rPr lang="en-US" dirty="0"/>
              <a:t>		b) NaHCO</a:t>
            </a:r>
            <a:r>
              <a:rPr lang="en-US" baseline="-25000" dirty="0"/>
              <a:t>3</a:t>
            </a:r>
            <a:r>
              <a:rPr lang="en-US" dirty="0"/>
              <a:t>		c)  SiS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8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08750" cy="685800"/>
          </a:xfrm>
        </p:spPr>
        <p:txBody>
          <a:bodyPr/>
          <a:lstStyle/>
          <a:p>
            <a:r>
              <a:rPr lang="en-US" dirty="0"/>
              <a:t>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6508750" cy="5059363"/>
          </a:xfrm>
        </p:spPr>
        <p:txBody>
          <a:bodyPr/>
          <a:lstStyle/>
          <a:p>
            <a:r>
              <a:rPr lang="en-US" dirty="0"/>
              <a:t>Identify all elements and the number of atoms of each.</a:t>
            </a:r>
          </a:p>
          <a:p>
            <a:r>
              <a:rPr lang="en-US" dirty="0"/>
              <a:t>a) CuCl</a:t>
            </a:r>
            <a:r>
              <a:rPr lang="en-US" baseline="-25000" dirty="0"/>
              <a:t>2</a:t>
            </a:r>
            <a:r>
              <a:rPr lang="en-US" dirty="0"/>
              <a:t>		b) 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Ca(OH)</a:t>
            </a:r>
            <a:r>
              <a:rPr lang="en-US" baseline="-25000" dirty="0"/>
              <a:t>2		</a:t>
            </a:r>
            <a:r>
              <a:rPr lang="en-US" dirty="0"/>
              <a:t>d) 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Cr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08750" cy="685800"/>
          </a:xfrm>
        </p:spPr>
        <p:txBody>
          <a:bodyPr/>
          <a:lstStyle/>
          <a:p>
            <a:r>
              <a:rPr lang="en-US" dirty="0"/>
              <a:t>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We can predict new compounds based on families</a:t>
            </a:r>
          </a:p>
          <a:p>
            <a:r>
              <a:rPr lang="en-US" dirty="0"/>
              <a:t>Ex	Aluminum oxide has the formula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. What are two other 	possible aluminum compounds?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	Given the following compounds, give </a:t>
            </a:r>
            <a:r>
              <a:rPr lang="en-US" b="1" dirty="0"/>
              <a:t>eight</a:t>
            </a:r>
            <a:r>
              <a:rPr lang="en-US" dirty="0"/>
              <a:t> other possible 	compounds based on the families.</a:t>
            </a:r>
          </a:p>
          <a:p>
            <a:pPr>
              <a:buNone/>
            </a:pPr>
            <a:r>
              <a:rPr lang="en-US" dirty="0"/>
              <a:t>a)  </a:t>
            </a:r>
            <a:r>
              <a:rPr lang="en-US" dirty="0" err="1"/>
              <a:t>KCl</a:t>
            </a:r>
            <a:r>
              <a:rPr lang="en-US" dirty="0"/>
              <a:t>			b)  MgCl</a:t>
            </a:r>
            <a:r>
              <a:rPr lang="en-US" baseline="-25000" dirty="0"/>
              <a:t>2		</a:t>
            </a:r>
            <a:r>
              <a:rPr lang="en-US" dirty="0"/>
              <a:t>c)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08750" cy="685800"/>
          </a:xfrm>
        </p:spPr>
        <p:txBody>
          <a:bodyPr/>
          <a:lstStyle/>
          <a:p>
            <a:r>
              <a:rPr lang="en-US" dirty="0"/>
              <a:t>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/>
          <a:lstStyle/>
          <a:p>
            <a:r>
              <a:rPr lang="en-US" dirty="0"/>
              <a:t>The atom is made up from three subatomic particles:</a:t>
            </a:r>
          </a:p>
          <a:p>
            <a:pPr lvl="1"/>
            <a:r>
              <a:rPr lang="en-US" dirty="0"/>
              <a:t>Protons</a:t>
            </a:r>
          </a:p>
          <a:p>
            <a:pPr lvl="1"/>
            <a:r>
              <a:rPr lang="en-US" dirty="0"/>
              <a:t>Neutrons</a:t>
            </a:r>
          </a:p>
          <a:p>
            <a:pPr lvl="1"/>
            <a:r>
              <a:rPr lang="en-US" dirty="0"/>
              <a:t>Electrons</a:t>
            </a:r>
          </a:p>
          <a:p>
            <a:endParaRPr lang="en-US" dirty="0"/>
          </a:p>
        </p:txBody>
      </p:sp>
      <p:pic>
        <p:nvPicPr>
          <p:cNvPr id="4098" name="Picture 2" descr="http://www.algebralab.org/img/e41a285e-3a65-4f1a-bbe2-174fa65bf5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65532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TED video on history of periodic table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https://youtu.be/fPnwBITSmgU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7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08750" cy="838200"/>
          </a:xfrm>
        </p:spPr>
        <p:txBody>
          <a:bodyPr/>
          <a:lstStyle/>
          <a:p>
            <a:r>
              <a:rPr lang="en-US" dirty="0"/>
              <a:t>History of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1865, John Newlands listed the elements and grouped them according to </a:t>
            </a:r>
            <a:r>
              <a:rPr lang="en-US" b="1" u="sng" dirty="0"/>
              <a:t>size</a:t>
            </a:r>
            <a:r>
              <a:rPr lang="en-US" dirty="0"/>
              <a:t> and their physical/chemical properties</a:t>
            </a:r>
          </a:p>
          <a:p>
            <a:pPr lvl="1"/>
            <a:r>
              <a:rPr lang="en-US" dirty="0"/>
              <a:t>he noticed the properties recurred every eight elements approximately</a:t>
            </a:r>
          </a:p>
          <a:p>
            <a:pPr lvl="1"/>
            <a:r>
              <a:rPr lang="en-US" dirty="0"/>
              <a:t>considered a relationship to the </a:t>
            </a:r>
            <a:r>
              <a:rPr lang="en-US" b="1" u="sng" dirty="0"/>
              <a:t>musical octaves</a:t>
            </a:r>
          </a:p>
          <a:p>
            <a:pPr lvl="2"/>
            <a:r>
              <a:rPr lang="en-US" dirty="0"/>
              <a:t>he referred to this as the </a:t>
            </a:r>
            <a:r>
              <a:rPr lang="en-US" b="1" u="sng" dirty="0"/>
              <a:t>octave rule</a:t>
            </a:r>
          </a:p>
          <a:p>
            <a:pPr lvl="2"/>
            <a:r>
              <a:rPr lang="en-US" dirty="0"/>
              <a:t>this was the basis of the well-known </a:t>
            </a:r>
            <a:r>
              <a:rPr lang="en-US" b="1" u="sng" dirty="0"/>
              <a:t>octet rule</a:t>
            </a:r>
          </a:p>
          <a:p>
            <a:endParaRPr lang="en-US" dirty="0"/>
          </a:p>
        </p:txBody>
      </p:sp>
      <p:pic>
        <p:nvPicPr>
          <p:cNvPr id="3074" name="Picture 2" descr="http://www.meta-synthesis.com/webbook/35_pt/Newlands_no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41829"/>
            <a:ext cx="7162800" cy="3616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508750" cy="762000"/>
          </a:xfrm>
        </p:spPr>
        <p:txBody>
          <a:bodyPr/>
          <a:lstStyle/>
          <a:p>
            <a:r>
              <a:rPr lang="en-US" dirty="0"/>
              <a:t>History of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Dmitri </a:t>
            </a:r>
            <a:r>
              <a:rPr lang="en-US" b="1" u="sng" dirty="0"/>
              <a:t>Mendeleev</a:t>
            </a:r>
            <a:r>
              <a:rPr lang="en-US" dirty="0"/>
              <a:t> produced a table of elements, but started over with new rows every time the chemical properties recurred</a:t>
            </a:r>
          </a:p>
          <a:p>
            <a:pPr lvl="1"/>
            <a:r>
              <a:rPr lang="en-US" dirty="0"/>
              <a:t>this repetition of the same pattern makes it </a:t>
            </a:r>
            <a:r>
              <a:rPr lang="en-US" b="1" u="sng" dirty="0"/>
              <a:t>periodic</a:t>
            </a:r>
          </a:p>
          <a:p>
            <a:pPr lvl="1"/>
            <a:r>
              <a:rPr lang="en-US" dirty="0"/>
              <a:t>in some cases, he couldn’t find a similar element, so he left </a:t>
            </a:r>
            <a:r>
              <a:rPr lang="en-US" b="1" u="sng" dirty="0"/>
              <a:t>blanks</a:t>
            </a:r>
          </a:p>
          <a:p>
            <a:pPr lvl="2"/>
            <a:r>
              <a:rPr lang="en-US" dirty="0"/>
              <a:t>notable example is </a:t>
            </a:r>
            <a:r>
              <a:rPr lang="en-US" b="1" u="sng" dirty="0" err="1"/>
              <a:t>Technecium</a:t>
            </a:r>
            <a:r>
              <a:rPr lang="en-US" dirty="0"/>
              <a:t> which does not exist naturally and was not synthesized artificially until 1937</a:t>
            </a:r>
          </a:p>
          <a:p>
            <a:endParaRPr lang="en-US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4" y="3133801"/>
            <a:ext cx="7489825" cy="37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/>
              <a:t>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The periodic table represents all known </a:t>
            </a:r>
            <a:r>
              <a:rPr lang="en-US" b="1" u="sng" dirty="0"/>
              <a:t>elements</a:t>
            </a:r>
          </a:p>
          <a:p>
            <a:pPr lvl="1"/>
            <a:r>
              <a:rPr lang="en-US" dirty="0"/>
              <a:t>they are grouped in: 	</a:t>
            </a:r>
            <a:r>
              <a:rPr lang="en-US" b="1" u="sng" dirty="0"/>
              <a:t>families </a:t>
            </a:r>
            <a:r>
              <a:rPr lang="en-US" dirty="0"/>
              <a:t>(columns)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and	 </a:t>
            </a:r>
            <a:r>
              <a:rPr lang="en-US" b="1" u="sng" dirty="0"/>
              <a:t>groups </a:t>
            </a:r>
            <a:r>
              <a:rPr lang="en-US" dirty="0"/>
              <a:t>(rows)</a:t>
            </a:r>
          </a:p>
          <a:p>
            <a:r>
              <a:rPr lang="en-US" dirty="0"/>
              <a:t>each element is given a unique </a:t>
            </a:r>
            <a:r>
              <a:rPr lang="en-US" b="1" u="sng" dirty="0"/>
              <a:t>symbol</a:t>
            </a:r>
          </a:p>
          <a:p>
            <a:r>
              <a:rPr lang="en-US" dirty="0"/>
              <a:t>most element names are just the first one or two letters, and tend to be intuitive</a:t>
            </a:r>
          </a:p>
          <a:p>
            <a:r>
              <a:rPr lang="en-US" dirty="0"/>
              <a:t>Ex	Write the element symbols.</a:t>
            </a:r>
            <a:br>
              <a:rPr lang="en-US" dirty="0"/>
            </a:br>
            <a:r>
              <a:rPr lang="en-US" dirty="0"/>
              <a:t>a)   C = 		b)   Li = 		c)   U = </a:t>
            </a:r>
          </a:p>
          <a:p>
            <a:r>
              <a:rPr lang="en-US" dirty="0"/>
              <a:t>Ex	Write the element symbols.</a:t>
            </a:r>
            <a:br>
              <a:rPr lang="en-US" dirty="0"/>
            </a:br>
            <a:r>
              <a:rPr lang="en-US" dirty="0"/>
              <a:t>a)   Nitrogen = 		b) Zinc = 		c) Helium =      Nickel = 			     Zirconium = 		     Hydrogen =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/>
              <a:t>Latin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Others are taken from Latin names, and aren’t as intuitive</a:t>
            </a:r>
          </a:p>
          <a:p>
            <a:r>
              <a:rPr lang="en-US" dirty="0"/>
              <a:t>Ex	Write the element name, and the original Latin name.</a:t>
            </a:r>
          </a:p>
          <a:p>
            <a:pPr>
              <a:buNone/>
            </a:pPr>
            <a:r>
              <a:rPr lang="en-US" dirty="0"/>
              <a:t>a)	Na = 				b)	</a:t>
            </a:r>
            <a:r>
              <a:rPr lang="en-US" dirty="0" err="1"/>
              <a:t>Pb</a:t>
            </a:r>
            <a:r>
              <a:rPr lang="en-US" dirty="0"/>
              <a:t> =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>c)	Iron = 				d)	Tin =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/>
              <a:t>Periodic Table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545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 The box on the table gives </a:t>
            </a:r>
            <a:r>
              <a:rPr lang="en-US" b="1" dirty="0"/>
              <a:t>three</a:t>
            </a:r>
            <a:r>
              <a:rPr lang="en-US" dirty="0"/>
              <a:t> important pieces of information:</a:t>
            </a:r>
          </a:p>
          <a:p>
            <a:endParaRPr lang="en-US" dirty="0"/>
          </a:p>
        </p:txBody>
      </p:sp>
      <p:pic>
        <p:nvPicPr>
          <p:cNvPr id="31746" name="Picture 2" descr="http://www.cliffsnotes.com/assets/27598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6348046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08750" cy="838200"/>
          </a:xfrm>
        </p:spPr>
        <p:txBody>
          <a:bodyPr/>
          <a:lstStyle/>
          <a:p>
            <a:r>
              <a:rPr lang="en-US" dirty="0"/>
              <a:t>Reading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Ex	Fill in the table.</a:t>
            </a:r>
          </a:p>
          <a:p>
            <a:pPr>
              <a:buNone/>
            </a:pPr>
            <a:r>
              <a:rPr lang="en-US" i="1" dirty="0"/>
              <a:t>Symbol		Name			Protons		Atomic Mass</a:t>
            </a:r>
            <a:endParaRPr lang="en-US" dirty="0"/>
          </a:p>
          <a:p>
            <a:pPr>
              <a:buNone/>
            </a:pPr>
            <a:r>
              <a:rPr lang="en-US" sz="3200" b="1" dirty="0"/>
              <a:t>Po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Cr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W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Ra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H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In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sco theme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00206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sco theme" id="{FA3390E6-56F6-4F2C-9214-7C7D33B1222C}" vid="{F93E8D15-C119-417E-9F40-CD9C9DECB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Bosco theme</Template>
  <TotalTime>148</TotalTime>
  <Words>326</Words>
  <Application>Microsoft Office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Calibri</vt:lpstr>
      <vt:lpstr>Century Gothic</vt:lpstr>
      <vt:lpstr>Times New Roman</vt:lpstr>
      <vt:lpstr>Wingdings 2</vt:lpstr>
      <vt:lpstr>Bosco theme</vt:lpstr>
      <vt:lpstr>The Periodic Table</vt:lpstr>
      <vt:lpstr>The Atom</vt:lpstr>
      <vt:lpstr>History of periodic table</vt:lpstr>
      <vt:lpstr>History of the Periodic Table</vt:lpstr>
      <vt:lpstr>History of the Periodic Table</vt:lpstr>
      <vt:lpstr>The Periodic Table</vt:lpstr>
      <vt:lpstr>Latin names</vt:lpstr>
      <vt:lpstr>Periodic Table Information</vt:lpstr>
      <vt:lpstr>Reading the periodic table</vt:lpstr>
      <vt:lpstr>Periods</vt:lpstr>
      <vt:lpstr>Groups (Families)</vt:lpstr>
      <vt:lpstr>Groups and Organization</vt:lpstr>
      <vt:lpstr>Compounds</vt:lpstr>
      <vt:lpstr>Compounds</vt:lpstr>
      <vt:lpstr>Compounds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&amp; Formulas</dc:title>
  <dc:creator>Matt</dc:creator>
  <cp:lastModifiedBy>Matthew Cervantes</cp:lastModifiedBy>
  <cp:revision>26</cp:revision>
  <dcterms:created xsi:type="dcterms:W3CDTF">2014-09-22T12:29:28Z</dcterms:created>
  <dcterms:modified xsi:type="dcterms:W3CDTF">2017-06-16T19:46:55Z</dcterms:modified>
</cp:coreProperties>
</file>